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3.jpg" ContentType="image/jpeg"/>
  <Override PartName="/ppt/media/image34.jpg" ContentType="image/jpeg"/>
  <Override PartName="/ppt/media/image3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9" r:id="rId2"/>
    <p:sldId id="316" r:id="rId3"/>
    <p:sldId id="291" r:id="rId4"/>
    <p:sldId id="324" r:id="rId5"/>
    <p:sldId id="298" r:id="rId6"/>
    <p:sldId id="294" r:id="rId7"/>
    <p:sldId id="305" r:id="rId8"/>
    <p:sldId id="308" r:id="rId9"/>
    <p:sldId id="310" r:id="rId10"/>
    <p:sldId id="320" r:id="rId11"/>
    <p:sldId id="321" r:id="rId12"/>
    <p:sldId id="322" r:id="rId13"/>
    <p:sldId id="323" r:id="rId14"/>
  </p:sldIdLst>
  <p:sldSz cx="9144000" cy="5143500" type="screen16x9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310" userDrawn="1">
          <p15:clr>
            <a:srgbClr val="A4A3A4"/>
          </p15:clr>
        </p15:guide>
        <p15:guide id="2" pos="9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B80B"/>
    <a:srgbClr val="739D4E"/>
    <a:srgbClr val="1D1D1D"/>
    <a:srgbClr val="F36C1C"/>
    <a:srgbClr val="CE4715"/>
    <a:srgbClr val="056B93"/>
    <a:srgbClr val="0E9CDE"/>
    <a:srgbClr val="CBD95E"/>
    <a:srgbClr val="51315E"/>
    <a:srgbClr val="55B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122"/>
    <p:restoredTop sz="94633"/>
  </p:normalViewPr>
  <p:slideViewPr>
    <p:cSldViewPr>
      <p:cViewPr varScale="1">
        <p:scale>
          <a:sx n="184" d="100"/>
          <a:sy n="184" d="100"/>
        </p:scale>
        <p:origin x="112" y="468"/>
      </p:cViewPr>
      <p:guideLst>
        <p:guide orient="horz" pos="1310"/>
        <p:guide pos="98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72ABD-57EF-6F43-B74B-4AA68F32654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2D664-C03E-3949-9ABE-EA7811D30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14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1pPr>
    <a:lvl2pPr marL="207935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2pPr>
    <a:lvl3pPr marL="415869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3pPr>
    <a:lvl4pPr marL="623804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4pPr>
    <a:lvl5pPr marL="831738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5pPr>
    <a:lvl6pPr marL="1039673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6pPr>
    <a:lvl7pPr marL="1247607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7pPr>
    <a:lvl8pPr marL="1455542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8pPr>
    <a:lvl9pPr marL="1663476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2D664-C03E-3949-9ABE-EA7811D30C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9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2D664-C03E-3949-9ABE-EA7811D30C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7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67090" y="1763032"/>
            <a:ext cx="4600593" cy="433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20" b="1" i="1">
                <a:solidFill>
                  <a:srgbClr val="F3B900"/>
                </a:solidFill>
                <a:latin typeface="OpenSansCondensed-BoldItalic"/>
                <a:cs typeface="OpenSansCondensed-BoldIt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430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97" b="0" i="0">
                <a:solidFill>
                  <a:schemeClr val="bg1"/>
                </a:solidFill>
                <a:latin typeface="OpenSansCondensed-Medium"/>
                <a:cs typeface="OpenSansCondensed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3423" y="956948"/>
            <a:ext cx="2741178" cy="433965"/>
          </a:xfrm>
        </p:spPr>
        <p:txBody>
          <a:bodyPr lIns="0" tIns="0" rIns="0" bIns="0"/>
          <a:lstStyle>
            <a:lvl1pPr>
              <a:defRPr sz="2820" b="1" i="1">
                <a:solidFill>
                  <a:srgbClr val="F3B900"/>
                </a:solidFill>
                <a:latin typeface="OpenSansCondensed-BoldItalic"/>
                <a:cs typeface="OpenSansCondensed-BoldIt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51786" y="2021066"/>
            <a:ext cx="4068011" cy="430439"/>
          </a:xfrm>
        </p:spPr>
        <p:txBody>
          <a:bodyPr lIns="0" tIns="0" rIns="0" bIns="0"/>
          <a:lstStyle>
            <a:lvl1pPr>
              <a:defRPr sz="2797" b="0" i="0">
                <a:solidFill>
                  <a:schemeClr val="bg1"/>
                </a:solidFill>
                <a:latin typeface="OpenSansCondensed-Medium"/>
                <a:cs typeface="OpenSansCondensed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3423" y="956948"/>
            <a:ext cx="2741178" cy="433965"/>
          </a:xfrm>
        </p:spPr>
        <p:txBody>
          <a:bodyPr lIns="0" tIns="0" rIns="0" bIns="0"/>
          <a:lstStyle>
            <a:lvl1pPr>
              <a:defRPr sz="2820" b="1" i="1">
                <a:solidFill>
                  <a:srgbClr val="F3B900"/>
                </a:solidFill>
                <a:latin typeface="OpenSansCondensed-BoldItalic"/>
                <a:cs typeface="OpenSansCondensed-BoldIt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9464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9464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3423" y="956948"/>
            <a:ext cx="2741178" cy="433965"/>
          </a:xfrm>
        </p:spPr>
        <p:txBody>
          <a:bodyPr lIns="0" tIns="0" rIns="0" bIns="0"/>
          <a:lstStyle>
            <a:lvl1pPr>
              <a:defRPr sz="2820" b="1" i="1">
                <a:solidFill>
                  <a:srgbClr val="F3B900"/>
                </a:solidFill>
                <a:latin typeface="OpenSansCondensed-BoldItalic"/>
                <a:cs typeface="OpenSansCondensed-BoldIt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3423" y="956948"/>
            <a:ext cx="2741178" cy="9541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200" b="1" i="1">
                <a:solidFill>
                  <a:srgbClr val="F3B900"/>
                </a:solidFill>
                <a:latin typeface="OpenSansCondensed-BoldItalic"/>
                <a:cs typeface="OpenSansCondensed-BoldIt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51786" y="2021066"/>
            <a:ext cx="4068011" cy="9464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0" i="0">
                <a:solidFill>
                  <a:schemeClr val="bg1"/>
                </a:solidFill>
                <a:latin typeface="OpenSansCondensed-Medium"/>
                <a:cs typeface="OpenSansCondensed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g object 16">
            <a:extLst>
              <a:ext uri="{FF2B5EF4-FFF2-40B4-BE49-F238E27FC236}">
                <a16:creationId xmlns:a16="http://schemas.microsoft.com/office/drawing/2014/main" id="{6237597D-02A8-CCFB-6CB8-38B4951CCB84}"/>
              </a:ext>
            </a:extLst>
          </p:cNvPr>
          <p:cNvSpPr/>
          <p:nvPr/>
        </p:nvSpPr>
        <p:spPr>
          <a:xfrm>
            <a:off x="321" y="0"/>
            <a:ext cx="914335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739D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0BA73263-C5D4-CEA2-4EF5-29EFDAA181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1" b="32141"/>
          <a:stretch/>
        </p:blipFill>
        <p:spPr>
          <a:xfrm>
            <a:off x="395975" y="336450"/>
            <a:ext cx="8352051" cy="4470600"/>
          </a:xfrm>
          <a:prstGeom prst="rect">
            <a:avLst/>
          </a:prstGeom>
          <a:effectLst>
            <a:innerShdw blurRad="485412">
              <a:prstClr val="black"/>
            </a:innerShdw>
          </a:effectLst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263C66E2-26BC-7ED4-1E1F-4DA52B42A29C}"/>
              </a:ext>
            </a:extLst>
          </p:cNvPr>
          <p:cNvSpPr/>
          <p:nvPr/>
        </p:nvSpPr>
        <p:spPr>
          <a:xfrm>
            <a:off x="794517" y="734992"/>
            <a:ext cx="7554967" cy="3673516"/>
          </a:xfrm>
          <a:custGeom>
            <a:avLst/>
            <a:gdLst/>
            <a:ahLst/>
            <a:cxnLst/>
            <a:rect l="l" t="t" r="r" b="b"/>
            <a:pathLst>
              <a:path w="16000094" h="6953250">
                <a:moveTo>
                  <a:pt x="15999512" y="0"/>
                </a:moveTo>
                <a:lnTo>
                  <a:pt x="0" y="0"/>
                </a:lnTo>
                <a:lnTo>
                  <a:pt x="0" y="6952667"/>
                </a:lnTo>
                <a:lnTo>
                  <a:pt x="15999512" y="6952667"/>
                </a:lnTo>
                <a:lnTo>
                  <a:pt x="15999512" y="0"/>
                </a:lnTo>
                <a:close/>
              </a:path>
            </a:pathLst>
          </a:custGeom>
          <a:solidFill>
            <a:srgbClr val="739D4E"/>
          </a:solidFill>
          <a:effectLst>
            <a:outerShdw blurRad="419857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CC23D3-2DCF-8249-C358-C82B7E70E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81" y="1566732"/>
            <a:ext cx="5503974" cy="20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nd a phone with a qr code&#10;&#10;Description automatically generated">
            <a:extLst>
              <a:ext uri="{FF2B5EF4-FFF2-40B4-BE49-F238E27FC236}">
                <a16:creationId xmlns:a16="http://schemas.microsoft.com/office/drawing/2014/main" id="{67C7A1A9-5E44-4A0F-9CB6-76D2774B007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" y="-2305"/>
            <a:ext cx="9139264" cy="51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3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range with snow&#10;&#10;Description automatically generated">
            <a:extLst>
              <a:ext uri="{FF2B5EF4-FFF2-40B4-BE49-F238E27FC236}">
                <a16:creationId xmlns:a16="http://schemas.microsoft.com/office/drawing/2014/main" id="{2B911690-96D1-9AD3-9AFA-EC084A432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834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6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with text on it&#10;&#10;Description automatically generated">
            <a:extLst>
              <a:ext uri="{FF2B5EF4-FFF2-40B4-BE49-F238E27FC236}">
                <a16:creationId xmlns:a16="http://schemas.microsoft.com/office/drawing/2014/main" id="{E3C3B6E5-3BBC-4A0B-7AE2-830F134A1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6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FE64EAD0-CE58-6BFC-7516-0CAC48C1A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94" y="-57150"/>
            <a:ext cx="921578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75D3AE9-B806-4320-35F5-B998EF8E865D}"/>
              </a:ext>
            </a:extLst>
          </p:cNvPr>
          <p:cNvSpPr/>
          <p:nvPr/>
        </p:nvSpPr>
        <p:spPr>
          <a:xfrm>
            <a:off x="321" y="0"/>
            <a:ext cx="914335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5232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2409BA57-1C75-A1A9-C8A3-80EFEC48FDE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4064" y="2042123"/>
            <a:ext cx="1033535" cy="1033535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AFF9A47F-2F95-5830-69B4-55CC3F43663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4064" y="3438766"/>
            <a:ext cx="1033535" cy="1033535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5EE4E8DA-A585-647D-781D-ECB1A47EB6A5}"/>
              </a:ext>
            </a:extLst>
          </p:cNvPr>
          <p:cNvSpPr txBox="1"/>
          <p:nvPr/>
        </p:nvSpPr>
        <p:spPr>
          <a:xfrm>
            <a:off x="7455348" y="3362098"/>
            <a:ext cx="1079052" cy="1203232"/>
          </a:xfrm>
          <a:prstGeom prst="rect">
            <a:avLst/>
          </a:prstGeom>
        </p:spPr>
        <p:txBody>
          <a:bodyPr vert="horz" wrap="square" lIns="0" tIns="70756" rIns="0" bIns="0" rtlCol="0">
            <a:spAutoFit/>
          </a:bodyPr>
          <a:lstStyle/>
          <a:p>
            <a:pPr marL="5776" marR="2310">
              <a:lnSpc>
                <a:spcPts val="2160"/>
              </a:lnSpc>
              <a:spcBef>
                <a:spcPts val="557"/>
              </a:spcBef>
            </a:pPr>
            <a:r>
              <a:rPr sz="2229" b="1" spc="-9" dirty="0">
                <a:solidFill>
                  <a:srgbClr val="FFFFFF"/>
                </a:solidFill>
                <a:latin typeface="NotoSans-Black"/>
                <a:cs typeface="NotoSans-Black"/>
              </a:rPr>
              <a:t>LEAD </a:t>
            </a:r>
            <a:r>
              <a:rPr sz="2229" b="1" spc="-5" dirty="0">
                <a:solidFill>
                  <a:srgbClr val="FFFFFF"/>
                </a:solidFill>
                <a:latin typeface="NotoSans-Black"/>
                <a:cs typeface="NotoSans-Black"/>
              </a:rPr>
              <a:t>WHE</a:t>
            </a:r>
            <a:r>
              <a:rPr lang="en-GB" sz="2229" b="1" spc="-5" dirty="0">
                <a:solidFill>
                  <a:srgbClr val="FFFFFF"/>
                </a:solidFill>
                <a:latin typeface="NotoSans-Black"/>
                <a:cs typeface="NotoSans-Black"/>
              </a:rPr>
              <a:t>R</a:t>
            </a:r>
            <a:r>
              <a:rPr sz="2229" b="1" spc="-5" dirty="0">
                <a:solidFill>
                  <a:srgbClr val="FFFFFF"/>
                </a:solidFill>
                <a:latin typeface="NotoSans-Black"/>
                <a:cs typeface="NotoSans-Black"/>
              </a:rPr>
              <a:t>E </a:t>
            </a:r>
            <a:r>
              <a:rPr sz="2229" b="1" spc="-11" dirty="0">
                <a:solidFill>
                  <a:srgbClr val="FFFFFF"/>
                </a:solidFill>
                <a:latin typeface="NotoSans-Black"/>
                <a:cs typeface="NotoSans-Black"/>
              </a:rPr>
              <a:t>YOU</a:t>
            </a:r>
            <a:endParaRPr sz="2229" dirty="0">
              <a:latin typeface="NotoSans-Black"/>
              <a:cs typeface="NotoSans-Black"/>
            </a:endParaRPr>
          </a:p>
          <a:p>
            <a:pPr marL="5776">
              <a:lnSpc>
                <a:spcPts val="2172"/>
              </a:lnSpc>
            </a:pPr>
            <a:r>
              <a:rPr sz="2229" b="1" spc="18" dirty="0">
                <a:solidFill>
                  <a:srgbClr val="FFFFFF"/>
                </a:solidFill>
                <a:latin typeface="NotoSans-Black"/>
                <a:cs typeface="NotoSans-Black"/>
              </a:rPr>
              <a:t>ARE.</a:t>
            </a:r>
            <a:endParaRPr sz="2229" dirty="0">
              <a:latin typeface="NotoSans-Black"/>
              <a:cs typeface="NotoSans-Black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E271F207-C261-01A2-D51E-978DAB54249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4064" y="645480"/>
            <a:ext cx="1033535" cy="1033535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E3D53EA9-AEB8-8186-721A-77444AA6413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89365" y="2042123"/>
            <a:ext cx="1033535" cy="1033535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81740E81-81C5-7397-EFCA-EBA53AB166D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89365" y="3438766"/>
            <a:ext cx="1033535" cy="1033535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F6A91019-DAAD-57D7-66E4-2D05C448D89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89365" y="645480"/>
            <a:ext cx="1033535" cy="1033535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EC04D7FA-06D0-0F04-A540-223F49E1BBF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44666" y="2042123"/>
            <a:ext cx="1033535" cy="1033535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2694F6D5-21A6-EE0D-F29D-EC6AB686045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44666" y="645480"/>
            <a:ext cx="1033535" cy="1033535"/>
          </a:xfrm>
          <a:prstGeom prst="rect">
            <a:avLst/>
          </a:prstGeom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D9A4ACC4-78C6-9413-9AD7-D38C2CF955CE}"/>
              </a:ext>
            </a:extLst>
          </p:cNvPr>
          <p:cNvSpPr txBox="1"/>
          <p:nvPr/>
        </p:nvSpPr>
        <p:spPr>
          <a:xfrm>
            <a:off x="1213659" y="2419536"/>
            <a:ext cx="3075703" cy="380814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2433" b="1" i="1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We’re</a:t>
            </a:r>
            <a:r>
              <a:rPr sz="2433" b="1" i="1" spc="111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 </a:t>
            </a:r>
            <a:r>
              <a:rPr sz="2433" b="1" i="1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so</a:t>
            </a:r>
            <a:r>
              <a:rPr sz="2433" b="1" i="1" spc="114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 </a:t>
            </a:r>
            <a:r>
              <a:rPr sz="2433" b="1" i="1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glad</a:t>
            </a:r>
            <a:r>
              <a:rPr sz="2433" b="1" i="1" spc="116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 </a:t>
            </a:r>
            <a:r>
              <a:rPr sz="2433" b="1" i="1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you</a:t>
            </a:r>
            <a:r>
              <a:rPr sz="2433" b="1" i="1" spc="114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 </a:t>
            </a:r>
            <a:r>
              <a:rPr sz="2433" b="1" i="1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are</a:t>
            </a:r>
            <a:r>
              <a:rPr sz="2433" b="1" i="1" spc="116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 </a:t>
            </a:r>
            <a:r>
              <a:rPr sz="2433" b="1" i="1" spc="-5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here!</a:t>
            </a:r>
            <a:endParaRPr sz="2433" dirty="0">
              <a:latin typeface="OpenSansCondensed-BoldItalic"/>
              <a:cs typeface="OpenSansCondensed-BoldItalic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31E25A97-2A97-348F-72BA-45DC46C7BB74}"/>
              </a:ext>
            </a:extLst>
          </p:cNvPr>
          <p:cNvSpPr/>
          <p:nvPr/>
        </p:nvSpPr>
        <p:spPr>
          <a:xfrm>
            <a:off x="321" y="1010556"/>
            <a:ext cx="1059890" cy="357821"/>
          </a:xfrm>
          <a:custGeom>
            <a:avLst/>
            <a:gdLst/>
            <a:ahLst/>
            <a:cxnLst/>
            <a:rect l="l" t="t" r="r" b="b"/>
            <a:pathLst>
              <a:path w="2330450" h="786764">
                <a:moveTo>
                  <a:pt x="2330337" y="0"/>
                </a:moveTo>
                <a:lnTo>
                  <a:pt x="0" y="0"/>
                </a:lnTo>
                <a:lnTo>
                  <a:pt x="0" y="786572"/>
                </a:lnTo>
                <a:lnTo>
                  <a:pt x="2330337" y="786572"/>
                </a:lnTo>
                <a:lnTo>
                  <a:pt x="2330337" y="0"/>
                </a:lnTo>
                <a:close/>
              </a:path>
            </a:pathLst>
          </a:custGeom>
          <a:solidFill>
            <a:srgbClr val="F3B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59DD880A-F0FB-AA66-52FF-FF372284CAD0}"/>
              </a:ext>
            </a:extLst>
          </p:cNvPr>
          <p:cNvSpPr txBox="1">
            <a:spLocks/>
          </p:cNvSpPr>
          <p:nvPr/>
        </p:nvSpPr>
        <p:spPr>
          <a:xfrm>
            <a:off x="1213659" y="956948"/>
            <a:ext cx="3566276" cy="1188595"/>
          </a:xfrm>
          <a:prstGeom prst="rect">
            <a:avLst/>
          </a:prstGeom>
        </p:spPr>
        <p:txBody>
          <a:bodyPr vert="horz" wrap="square" lIns="0" tIns="722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776" marR="2310">
              <a:lnSpc>
                <a:spcPts val="2888"/>
              </a:lnSpc>
              <a:spcBef>
                <a:spcPts val="569"/>
              </a:spcBef>
            </a:pPr>
            <a:r>
              <a:rPr lang="en-ZA" sz="2729" b="1" i="1" dirty="0">
                <a:solidFill>
                  <a:srgbClr val="F2B80B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WELCOME</a:t>
            </a:r>
            <a:r>
              <a:rPr lang="en-ZA" sz="2729" b="1" i="1" spc="70" dirty="0">
                <a:solidFill>
                  <a:srgbClr val="F2B80B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 </a:t>
            </a:r>
            <a:r>
              <a:rPr lang="en-ZA" sz="2729" b="1" i="1" dirty="0">
                <a:solidFill>
                  <a:srgbClr val="F2B80B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TO</a:t>
            </a:r>
            <a:r>
              <a:rPr lang="en-ZA" sz="2729" b="1" i="1" spc="77" dirty="0">
                <a:solidFill>
                  <a:srgbClr val="F2B80B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 </a:t>
            </a:r>
            <a:r>
              <a:rPr lang="en-ZA" sz="2729" b="1" i="1" spc="-5" dirty="0">
                <a:solidFill>
                  <a:srgbClr val="F2B80B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GLOBAL </a:t>
            </a:r>
            <a:r>
              <a:rPr lang="en-ZA" sz="2729" b="1" i="1" dirty="0">
                <a:solidFill>
                  <a:srgbClr val="F2B80B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LEADERSHIP</a:t>
            </a:r>
            <a:r>
              <a:rPr lang="en-ZA" sz="2729" b="1" i="1" spc="239" dirty="0">
                <a:solidFill>
                  <a:srgbClr val="F2B80B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 </a:t>
            </a:r>
            <a:r>
              <a:rPr lang="en-ZA" sz="2729" b="1" i="1" spc="-5" dirty="0">
                <a:solidFill>
                  <a:srgbClr val="F2B80B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SUMMIT</a:t>
            </a:r>
          </a:p>
        </p:txBody>
      </p:sp>
    </p:spTree>
    <p:extLst>
      <p:ext uri="{BB962C8B-B14F-4D97-AF65-F5344CB8AC3E}">
        <p14:creationId xmlns:p14="http://schemas.microsoft.com/office/powerpoint/2010/main" val="334428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6">
            <a:extLst>
              <a:ext uri="{FF2B5EF4-FFF2-40B4-BE49-F238E27FC236}">
                <a16:creationId xmlns:a16="http://schemas.microsoft.com/office/drawing/2014/main" id="{9BD198F2-0B4A-B323-67D6-9694DA200502}"/>
              </a:ext>
            </a:extLst>
          </p:cNvPr>
          <p:cNvSpPr/>
          <p:nvPr/>
        </p:nvSpPr>
        <p:spPr>
          <a:xfrm>
            <a:off x="3463014" y="0"/>
            <a:ext cx="5680665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55BDA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5D0B8526-05C3-B855-06EA-400975AD0B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9" r="27569"/>
          <a:stretch/>
        </p:blipFill>
        <p:spPr>
          <a:xfrm>
            <a:off x="321" y="0"/>
            <a:ext cx="3462693" cy="5143500"/>
          </a:xfrm>
          <a:prstGeom prst="rect">
            <a:avLst/>
          </a:prstGeom>
          <a:effectLst>
            <a:innerShdw blurRad="193830" dist="114000">
              <a:prstClr val="black">
                <a:alpha val="52000"/>
              </a:prstClr>
            </a:innerShdw>
          </a:effectLst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6D50D144-3EB2-0D6B-4C5F-789B0A9CD2D2}"/>
              </a:ext>
            </a:extLst>
          </p:cNvPr>
          <p:cNvSpPr/>
          <p:nvPr/>
        </p:nvSpPr>
        <p:spPr>
          <a:xfrm>
            <a:off x="413303" y="738602"/>
            <a:ext cx="2668497" cy="3673516"/>
          </a:xfrm>
          <a:custGeom>
            <a:avLst/>
            <a:gdLst/>
            <a:ahLst/>
            <a:cxnLst/>
            <a:rect l="l" t="t" r="r" b="b"/>
            <a:pathLst>
              <a:path w="16000094" h="6953250">
                <a:moveTo>
                  <a:pt x="15999512" y="0"/>
                </a:moveTo>
                <a:lnTo>
                  <a:pt x="0" y="0"/>
                </a:lnTo>
                <a:lnTo>
                  <a:pt x="0" y="6952667"/>
                </a:lnTo>
                <a:lnTo>
                  <a:pt x="15999512" y="6952667"/>
                </a:lnTo>
                <a:lnTo>
                  <a:pt x="15999512" y="0"/>
                </a:lnTo>
                <a:close/>
              </a:path>
            </a:pathLst>
          </a:custGeom>
          <a:solidFill>
            <a:srgbClr val="55BDAD"/>
          </a:solidFill>
          <a:effectLst>
            <a:outerShdw blurRad="419857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>
              <a:solidFill>
                <a:srgbClr val="55BDAD"/>
              </a:solidFill>
            </a:endParaRPr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577DC8E4-0A33-7FFD-1C6A-02A9EC0E614E}"/>
              </a:ext>
            </a:extLst>
          </p:cNvPr>
          <p:cNvSpPr txBox="1"/>
          <p:nvPr/>
        </p:nvSpPr>
        <p:spPr>
          <a:xfrm>
            <a:off x="3982851" y="1463115"/>
            <a:ext cx="4678535" cy="100669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3866"/>
              </a:lnSpc>
            </a:pPr>
            <a:r>
              <a:rPr lang="en-US" sz="3638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GOT QUESTION?</a:t>
            </a:r>
          </a:p>
          <a:p>
            <a:pPr algn="l">
              <a:lnSpc>
                <a:spcPts val="3866"/>
              </a:lnSpc>
            </a:pPr>
            <a:r>
              <a:rPr lang="en-US" sz="3638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NEED HELP?</a:t>
            </a:r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1583A991-F124-F54E-20C4-653658EDAB6E}"/>
              </a:ext>
            </a:extLst>
          </p:cNvPr>
          <p:cNvSpPr txBox="1"/>
          <p:nvPr/>
        </p:nvSpPr>
        <p:spPr>
          <a:xfrm>
            <a:off x="-571500" y="3163988"/>
            <a:ext cx="4678535" cy="98380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ctr">
              <a:lnSpc>
                <a:spcPts val="3866"/>
              </a:lnSpc>
            </a:pPr>
            <a:r>
              <a:rPr lang="en-US" sz="18192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?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471AFA89-A902-0D30-76C3-5ECB0ADA826B}"/>
              </a:ext>
            </a:extLst>
          </p:cNvPr>
          <p:cNvSpPr txBox="1"/>
          <p:nvPr/>
        </p:nvSpPr>
        <p:spPr>
          <a:xfrm>
            <a:off x="3982851" y="2741369"/>
            <a:ext cx="5160828" cy="1009639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3866"/>
              </a:lnSpc>
            </a:pPr>
            <a:r>
              <a:rPr lang="en-US" sz="3866" b="1" i="1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OUR TEAM IS </a:t>
            </a:r>
          </a:p>
          <a:p>
            <a:pPr algn="l">
              <a:lnSpc>
                <a:spcPts val="3866"/>
              </a:lnSpc>
            </a:pPr>
            <a:r>
              <a:rPr lang="en-US" sz="3866" b="1" i="1" dirty="0">
                <a:solidFill>
                  <a:srgbClr val="FFFFFF"/>
                </a:solidFill>
                <a:latin typeface="OpenSansCondensed-BoldItalic"/>
                <a:cs typeface="OpenSansCondensed-BoldItalic"/>
              </a:rPr>
              <a:t>HERE TO SERVE! </a:t>
            </a:r>
          </a:p>
        </p:txBody>
      </p:sp>
    </p:spTree>
    <p:extLst>
      <p:ext uri="{BB962C8B-B14F-4D97-AF65-F5344CB8AC3E}">
        <p14:creationId xmlns:p14="http://schemas.microsoft.com/office/powerpoint/2010/main" val="54681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75D3AE9-B806-4320-35F5-B998EF8E86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2" y="0"/>
            <a:ext cx="914335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</a:endParaRP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7EEFE910-4AFF-2A2C-2F31-D3A6110BE837}"/>
              </a:ext>
            </a:extLst>
          </p:cNvPr>
          <p:cNvSpPr/>
          <p:nvPr/>
        </p:nvSpPr>
        <p:spPr>
          <a:xfrm>
            <a:off x="1060211" y="4375501"/>
            <a:ext cx="5486400" cy="406049"/>
          </a:xfrm>
          <a:custGeom>
            <a:avLst/>
            <a:gdLst/>
            <a:ahLst/>
            <a:cxnLst/>
            <a:rect l="l" t="t" r="r" b="b"/>
            <a:pathLst>
              <a:path w="2330450" h="786764">
                <a:moveTo>
                  <a:pt x="2330337" y="0"/>
                </a:moveTo>
                <a:lnTo>
                  <a:pt x="0" y="0"/>
                </a:lnTo>
                <a:lnTo>
                  <a:pt x="0" y="786572"/>
                </a:lnTo>
                <a:lnTo>
                  <a:pt x="2330337" y="786572"/>
                </a:lnTo>
                <a:lnTo>
                  <a:pt x="2330337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31E25A97-2A97-348F-72BA-45DC46C7BB74}"/>
              </a:ext>
            </a:extLst>
          </p:cNvPr>
          <p:cNvSpPr/>
          <p:nvPr/>
        </p:nvSpPr>
        <p:spPr>
          <a:xfrm>
            <a:off x="321" y="656556"/>
            <a:ext cx="1059890" cy="357821"/>
          </a:xfrm>
          <a:custGeom>
            <a:avLst/>
            <a:gdLst/>
            <a:ahLst/>
            <a:cxnLst/>
            <a:rect l="l" t="t" r="r" b="b"/>
            <a:pathLst>
              <a:path w="2330450" h="786764">
                <a:moveTo>
                  <a:pt x="2330337" y="0"/>
                </a:moveTo>
                <a:lnTo>
                  <a:pt x="0" y="0"/>
                </a:lnTo>
                <a:lnTo>
                  <a:pt x="0" y="786572"/>
                </a:lnTo>
                <a:lnTo>
                  <a:pt x="2330337" y="786572"/>
                </a:lnTo>
                <a:lnTo>
                  <a:pt x="2330337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59DD880A-F0FB-AA66-52FF-FF372284CAD0}"/>
              </a:ext>
            </a:extLst>
          </p:cNvPr>
          <p:cNvSpPr txBox="1">
            <a:spLocks/>
          </p:cNvSpPr>
          <p:nvPr/>
        </p:nvSpPr>
        <p:spPr>
          <a:xfrm>
            <a:off x="1213659" y="602948"/>
            <a:ext cx="3566276" cy="444802"/>
          </a:xfrm>
          <a:prstGeom prst="rect">
            <a:avLst/>
          </a:prstGeom>
        </p:spPr>
        <p:txBody>
          <a:bodyPr vert="horz" wrap="square" lIns="0" tIns="722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776" marR="2310">
              <a:lnSpc>
                <a:spcPts val="2888"/>
              </a:lnSpc>
              <a:spcBef>
                <a:spcPts val="569"/>
              </a:spcBef>
            </a:pPr>
            <a:r>
              <a:rPr lang="en-ZA" sz="2729" b="1" i="1" dirty="0">
                <a:solidFill>
                  <a:schemeClr val="bg1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SECOND SCREEN</a:t>
            </a:r>
            <a:endParaRPr lang="en-ZA" sz="2729" b="1" i="1" spc="-5" dirty="0">
              <a:solidFill>
                <a:schemeClr val="bg1"/>
              </a:solidFill>
              <a:latin typeface="Open Sans Condensed Condensed" pitchFamily="2" charset="0"/>
              <a:ea typeface="Open Sans Condensed Condensed" pitchFamily="2" charset="0"/>
              <a:cs typeface="Open Sans Condensed Condensed" pitchFamily="2" charset="0"/>
            </a:endParaRPr>
          </a:p>
        </p:txBody>
      </p:sp>
      <p:pic>
        <p:nvPicPr>
          <p:cNvPr id="12" name="Picture 11" descr="A qr code with many squares&#10;&#10;Description automatically generated">
            <a:extLst>
              <a:ext uri="{FF2B5EF4-FFF2-40B4-BE49-F238E27FC236}">
                <a16:creationId xmlns:a16="http://schemas.microsoft.com/office/drawing/2014/main" id="{70B5C598-69FE-7987-356E-728ADD0D0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8" y="1524989"/>
            <a:ext cx="2342161" cy="2342161"/>
          </a:xfrm>
          <a:prstGeom prst="rect">
            <a:avLst/>
          </a:prstGeom>
        </p:spPr>
      </p:pic>
      <p:sp>
        <p:nvSpPr>
          <p:cNvPr id="20" name="object 13">
            <a:extLst>
              <a:ext uri="{FF2B5EF4-FFF2-40B4-BE49-F238E27FC236}">
                <a16:creationId xmlns:a16="http://schemas.microsoft.com/office/drawing/2014/main" id="{9200E3D8-34DA-B15F-B9F0-631509205927}"/>
              </a:ext>
            </a:extLst>
          </p:cNvPr>
          <p:cNvSpPr txBox="1"/>
          <p:nvPr/>
        </p:nvSpPr>
        <p:spPr>
          <a:xfrm>
            <a:off x="1295400" y="4343503"/>
            <a:ext cx="4495800" cy="390047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3275"/>
              </a:lnSpc>
            </a:pPr>
            <a:r>
              <a:rPr lang="en-US" sz="2000" b="1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globalleadership.uk/second-screen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9984F0-328E-2EC8-33E8-6A9A50B6D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85750"/>
            <a:ext cx="2423977" cy="4700231"/>
          </a:xfrm>
          <a:prstGeom prst="rect">
            <a:avLst/>
          </a:prstGeom>
        </p:spPr>
      </p:pic>
      <p:sp>
        <p:nvSpPr>
          <p:cNvPr id="25" name="object 13">
            <a:extLst>
              <a:ext uri="{FF2B5EF4-FFF2-40B4-BE49-F238E27FC236}">
                <a16:creationId xmlns:a16="http://schemas.microsoft.com/office/drawing/2014/main" id="{43D9C1BA-BB32-2F8E-143E-E1A5AE0F9D13}"/>
              </a:ext>
            </a:extLst>
          </p:cNvPr>
          <p:cNvSpPr txBox="1"/>
          <p:nvPr/>
        </p:nvSpPr>
        <p:spPr>
          <a:xfrm>
            <a:off x="3124200" y="2114550"/>
            <a:ext cx="3048000" cy="81324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3275"/>
              </a:lnSpc>
            </a:pPr>
            <a:r>
              <a:rPr lang="en-US" sz="2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Session notes and links</a:t>
            </a:r>
          </a:p>
          <a:p>
            <a:pPr algn="l">
              <a:lnSpc>
                <a:spcPts val="3275"/>
              </a:lnSpc>
            </a:pPr>
            <a:r>
              <a:rPr lang="en-US" sz="2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 day replay access</a:t>
            </a:r>
          </a:p>
        </p:txBody>
      </p:sp>
    </p:spTree>
    <p:extLst>
      <p:ext uri="{BB962C8B-B14F-4D97-AF65-F5344CB8AC3E}">
        <p14:creationId xmlns:p14="http://schemas.microsoft.com/office/powerpoint/2010/main" val="353908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6">
            <a:extLst>
              <a:ext uri="{FF2B5EF4-FFF2-40B4-BE49-F238E27FC236}">
                <a16:creationId xmlns:a16="http://schemas.microsoft.com/office/drawing/2014/main" id="{9BD198F2-0B4A-B323-67D6-9694DA200502}"/>
              </a:ext>
            </a:extLst>
          </p:cNvPr>
          <p:cNvSpPr/>
          <p:nvPr/>
        </p:nvSpPr>
        <p:spPr>
          <a:xfrm>
            <a:off x="-2567" y="0"/>
            <a:ext cx="5686441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739D4E"/>
          </a:solidFill>
        </p:spPr>
        <p:txBody>
          <a:bodyPr wrap="square" lIns="0" tIns="0" rIns="0" bIns="0" rtlCol="0"/>
          <a:lstStyle/>
          <a:p>
            <a:endParaRPr>
              <a:solidFill>
                <a:srgbClr val="739D4E"/>
              </a:solidFill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5D0B8526-05C3-B855-06EA-400975AD0B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9" r="27569"/>
          <a:stretch/>
        </p:blipFill>
        <p:spPr>
          <a:xfrm>
            <a:off x="5646330" y="0"/>
            <a:ext cx="3500237" cy="5188986"/>
          </a:xfrm>
          <a:prstGeom prst="rect">
            <a:avLst/>
          </a:prstGeom>
          <a:effectLst>
            <a:innerShdw blurRad="190500" dist="101600" dir="10800000">
              <a:prstClr val="black">
                <a:alpha val="52000"/>
              </a:prstClr>
            </a:innerShdw>
          </a:effectLst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id="{6E1C95CB-A087-0329-7858-B7DCB28EC479}"/>
              </a:ext>
            </a:extLst>
          </p:cNvPr>
          <p:cNvSpPr/>
          <p:nvPr/>
        </p:nvSpPr>
        <p:spPr>
          <a:xfrm>
            <a:off x="-2567" y="769648"/>
            <a:ext cx="5198372" cy="611034"/>
          </a:xfrm>
          <a:custGeom>
            <a:avLst/>
            <a:gdLst/>
            <a:ahLst/>
            <a:cxnLst/>
            <a:rect l="l" t="t" r="r" b="b"/>
            <a:pathLst>
              <a:path w="10722610" h="1057910">
                <a:moveTo>
                  <a:pt x="10722186" y="0"/>
                </a:moveTo>
                <a:lnTo>
                  <a:pt x="0" y="0"/>
                </a:lnTo>
                <a:lnTo>
                  <a:pt x="0" y="1057559"/>
                </a:lnTo>
                <a:lnTo>
                  <a:pt x="10722186" y="1057559"/>
                </a:lnTo>
                <a:lnTo>
                  <a:pt x="10722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17A07C90-AEE5-3098-6698-F19948E71B07}"/>
              </a:ext>
            </a:extLst>
          </p:cNvPr>
          <p:cNvSpPr txBox="1"/>
          <p:nvPr/>
        </p:nvSpPr>
        <p:spPr>
          <a:xfrm>
            <a:off x="447959" y="909454"/>
            <a:ext cx="4505255" cy="462246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600" b="1" dirty="0">
                <a:solidFill>
                  <a:srgbClr val="739D4E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ENGAGE WITH US!</a:t>
            </a: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4676328C-602F-37D9-5E7F-01877C5A67D9}"/>
              </a:ext>
            </a:extLst>
          </p:cNvPr>
          <p:cNvSpPr txBox="1"/>
          <p:nvPr/>
        </p:nvSpPr>
        <p:spPr>
          <a:xfrm>
            <a:off x="447958" y="1809322"/>
            <a:ext cx="4124042" cy="1791135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/>
            <a:r>
              <a:rPr lang="en-US" sz="3866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FOLLOW AND </a:t>
            </a:r>
          </a:p>
          <a:p>
            <a:pPr algn="l"/>
            <a:r>
              <a:rPr lang="en-US" sz="3866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TAG #GLS23 ON </a:t>
            </a:r>
          </a:p>
          <a:p>
            <a:pPr algn="l"/>
            <a:r>
              <a:rPr lang="en-US" sz="3866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SOCIAL MEDIA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1760F6A0-E845-005E-2EF5-47E8817974DC}"/>
              </a:ext>
            </a:extLst>
          </p:cNvPr>
          <p:cNvSpPr/>
          <p:nvPr/>
        </p:nvSpPr>
        <p:spPr>
          <a:xfrm>
            <a:off x="6103847" y="738602"/>
            <a:ext cx="2668497" cy="3673516"/>
          </a:xfrm>
          <a:custGeom>
            <a:avLst/>
            <a:gdLst/>
            <a:ahLst/>
            <a:cxnLst/>
            <a:rect l="l" t="t" r="r" b="b"/>
            <a:pathLst>
              <a:path w="16000094" h="6953250">
                <a:moveTo>
                  <a:pt x="15999512" y="0"/>
                </a:moveTo>
                <a:lnTo>
                  <a:pt x="0" y="0"/>
                </a:lnTo>
                <a:lnTo>
                  <a:pt x="0" y="6952667"/>
                </a:lnTo>
                <a:lnTo>
                  <a:pt x="15999512" y="6952667"/>
                </a:lnTo>
                <a:lnTo>
                  <a:pt x="15999512" y="0"/>
                </a:lnTo>
                <a:close/>
              </a:path>
            </a:pathLst>
          </a:custGeom>
          <a:solidFill>
            <a:srgbClr val="739D4E"/>
          </a:solidFill>
          <a:effectLst>
            <a:outerShdw blurRad="419857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FAA41-A921-6341-F928-020536BD5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8533" y="1110430"/>
            <a:ext cx="1492327" cy="3020832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A3F35D1A-EBBF-D06F-8534-D622685A38FC}"/>
              </a:ext>
            </a:extLst>
          </p:cNvPr>
          <p:cNvSpPr/>
          <p:nvPr/>
        </p:nvSpPr>
        <p:spPr>
          <a:xfrm>
            <a:off x="488846" y="3957982"/>
            <a:ext cx="5198372" cy="611034"/>
          </a:xfrm>
          <a:custGeom>
            <a:avLst/>
            <a:gdLst/>
            <a:ahLst/>
            <a:cxnLst/>
            <a:rect l="l" t="t" r="r" b="b"/>
            <a:pathLst>
              <a:path w="10722610" h="1057910">
                <a:moveTo>
                  <a:pt x="10722186" y="0"/>
                </a:moveTo>
                <a:lnTo>
                  <a:pt x="0" y="0"/>
                </a:lnTo>
                <a:lnTo>
                  <a:pt x="0" y="1057559"/>
                </a:lnTo>
                <a:lnTo>
                  <a:pt x="10722186" y="1057559"/>
                </a:lnTo>
                <a:lnTo>
                  <a:pt x="10722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0F32DE7B-AEDE-23A5-3549-76E83C6B582E}"/>
              </a:ext>
            </a:extLst>
          </p:cNvPr>
          <p:cNvSpPr txBox="1"/>
          <p:nvPr/>
        </p:nvSpPr>
        <p:spPr>
          <a:xfrm>
            <a:off x="586582" y="4036183"/>
            <a:ext cx="4858046" cy="455257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2956" b="1" dirty="0">
                <a:solidFill>
                  <a:srgbClr val="739D4E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@GLNUKI #GLSummitUKI</a:t>
            </a:r>
          </a:p>
        </p:txBody>
      </p:sp>
    </p:spTree>
    <p:extLst>
      <p:ext uri="{BB962C8B-B14F-4D97-AF65-F5344CB8AC3E}">
        <p14:creationId xmlns:p14="http://schemas.microsoft.com/office/powerpoint/2010/main" val="310293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6">
            <a:extLst>
              <a:ext uri="{FF2B5EF4-FFF2-40B4-BE49-F238E27FC236}">
                <a16:creationId xmlns:a16="http://schemas.microsoft.com/office/drawing/2014/main" id="{9BD198F2-0B4A-B323-67D6-9694DA200502}"/>
              </a:ext>
            </a:extLst>
          </p:cNvPr>
          <p:cNvSpPr/>
          <p:nvPr/>
        </p:nvSpPr>
        <p:spPr>
          <a:xfrm>
            <a:off x="15327" y="0"/>
            <a:ext cx="5686441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51315E"/>
          </a:solidFill>
        </p:spPr>
        <p:txBody>
          <a:bodyPr wrap="square" lIns="0" tIns="0" rIns="0" bIns="0" rtlCol="0"/>
          <a:lstStyle/>
          <a:p>
            <a:endParaRPr>
              <a:solidFill>
                <a:srgbClr val="739D4E"/>
              </a:solidFill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5D0B8526-05C3-B855-06EA-400975AD0B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5" r="19315"/>
          <a:stretch/>
        </p:blipFill>
        <p:spPr>
          <a:xfrm>
            <a:off x="5683874" y="-19050"/>
            <a:ext cx="3462693" cy="5162550"/>
          </a:xfrm>
          <a:prstGeom prst="rect">
            <a:avLst/>
          </a:prstGeom>
          <a:effectLst>
            <a:innerShdw blurRad="190500" dist="101600" dir="10800000">
              <a:prstClr val="black">
                <a:alpha val="52000"/>
              </a:prstClr>
            </a:innerShdw>
          </a:effectLst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6D50D144-3EB2-0D6B-4C5F-789B0A9CD2D2}"/>
              </a:ext>
            </a:extLst>
          </p:cNvPr>
          <p:cNvSpPr/>
          <p:nvPr/>
        </p:nvSpPr>
        <p:spPr>
          <a:xfrm>
            <a:off x="6103847" y="738602"/>
            <a:ext cx="2668497" cy="3673516"/>
          </a:xfrm>
          <a:custGeom>
            <a:avLst/>
            <a:gdLst/>
            <a:ahLst/>
            <a:cxnLst/>
            <a:rect l="l" t="t" r="r" b="b"/>
            <a:pathLst>
              <a:path w="16000094" h="6953250">
                <a:moveTo>
                  <a:pt x="15999512" y="0"/>
                </a:moveTo>
                <a:lnTo>
                  <a:pt x="0" y="0"/>
                </a:lnTo>
                <a:lnTo>
                  <a:pt x="0" y="6952667"/>
                </a:lnTo>
                <a:lnTo>
                  <a:pt x="15999512" y="6952667"/>
                </a:lnTo>
                <a:lnTo>
                  <a:pt x="15999512" y="0"/>
                </a:lnTo>
                <a:close/>
              </a:path>
            </a:pathLst>
          </a:custGeom>
          <a:solidFill>
            <a:srgbClr val="51315E"/>
          </a:solidFill>
          <a:effectLst>
            <a:outerShdw blurRad="419857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4FED9-2233-E30C-CB16-90CD9ED7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46" y="1061334"/>
            <a:ext cx="2293060" cy="3020832"/>
          </a:xfrm>
          <a:prstGeom prst="rect">
            <a:avLst/>
          </a:prstGeom>
        </p:spPr>
      </p:pic>
      <p:sp>
        <p:nvSpPr>
          <p:cNvPr id="10" name="object 13">
            <a:extLst>
              <a:ext uri="{FF2B5EF4-FFF2-40B4-BE49-F238E27FC236}">
                <a16:creationId xmlns:a16="http://schemas.microsoft.com/office/drawing/2014/main" id="{17A07C90-AEE5-3098-6698-F19948E71B07}"/>
              </a:ext>
            </a:extLst>
          </p:cNvPr>
          <p:cNvSpPr txBox="1"/>
          <p:nvPr/>
        </p:nvSpPr>
        <p:spPr>
          <a:xfrm>
            <a:off x="447958" y="3368834"/>
            <a:ext cx="5160828" cy="471864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3866"/>
              </a:lnSpc>
            </a:pPr>
            <a:r>
              <a:rPr lang="en-US" sz="2729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LEARN MORE AT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6E1C95CB-A087-0329-7858-B7DCB28EC479}"/>
              </a:ext>
            </a:extLst>
          </p:cNvPr>
          <p:cNvSpPr/>
          <p:nvPr/>
        </p:nvSpPr>
        <p:spPr>
          <a:xfrm>
            <a:off x="-2567" y="3996455"/>
            <a:ext cx="5198372" cy="466017"/>
          </a:xfrm>
          <a:custGeom>
            <a:avLst/>
            <a:gdLst/>
            <a:ahLst/>
            <a:cxnLst/>
            <a:rect l="l" t="t" r="r" b="b"/>
            <a:pathLst>
              <a:path w="10722610" h="1057910">
                <a:moveTo>
                  <a:pt x="10722186" y="0"/>
                </a:moveTo>
                <a:lnTo>
                  <a:pt x="0" y="0"/>
                </a:lnTo>
                <a:lnTo>
                  <a:pt x="0" y="1057559"/>
                </a:lnTo>
                <a:lnTo>
                  <a:pt x="10722186" y="1057559"/>
                </a:lnTo>
                <a:lnTo>
                  <a:pt x="10722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D4F65EA0-7AD8-063F-FA94-DE18362928EF}"/>
              </a:ext>
            </a:extLst>
          </p:cNvPr>
          <p:cNvSpPr txBox="1"/>
          <p:nvPr/>
        </p:nvSpPr>
        <p:spPr>
          <a:xfrm>
            <a:off x="520158" y="3957982"/>
            <a:ext cx="5160828" cy="456796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3866"/>
              </a:lnSpc>
            </a:pPr>
            <a:r>
              <a:rPr lang="en-US" sz="2274" b="1" i="1" dirty="0">
                <a:solidFill>
                  <a:srgbClr val="51315E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GLOBALLEADERSHIP.ORG/WOMENLEADERS </a:t>
            </a: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4676328C-602F-37D9-5E7F-01877C5A67D9}"/>
              </a:ext>
            </a:extLst>
          </p:cNvPr>
          <p:cNvSpPr txBox="1"/>
          <p:nvPr/>
        </p:nvSpPr>
        <p:spPr>
          <a:xfrm>
            <a:off x="447959" y="975620"/>
            <a:ext cx="4921125" cy="1683735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3275"/>
              </a:lnSpc>
            </a:pPr>
            <a:r>
              <a:rPr lang="en-US" sz="2729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CONNECT WITH </a:t>
            </a:r>
          </a:p>
          <a:p>
            <a:pPr algn="l">
              <a:lnSpc>
                <a:spcPts val="3275"/>
              </a:lnSpc>
            </a:pPr>
            <a:r>
              <a:rPr lang="en-US" sz="2729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OTHER WOMEN TO GROW AND ENCOURAGE ONE ANOTHER IN LEADERSHIP. </a:t>
            </a:r>
          </a:p>
        </p:txBody>
      </p:sp>
    </p:spTree>
    <p:extLst>
      <p:ext uri="{BB962C8B-B14F-4D97-AF65-F5344CB8AC3E}">
        <p14:creationId xmlns:p14="http://schemas.microsoft.com/office/powerpoint/2010/main" val="269376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g object 16">
            <a:extLst>
              <a:ext uri="{FF2B5EF4-FFF2-40B4-BE49-F238E27FC236}">
                <a16:creationId xmlns:a16="http://schemas.microsoft.com/office/drawing/2014/main" id="{6A1F5E9A-766E-59D6-60E6-EE6781CCEEFD}"/>
              </a:ext>
            </a:extLst>
          </p:cNvPr>
          <p:cNvSpPr/>
          <p:nvPr/>
        </p:nvSpPr>
        <p:spPr>
          <a:xfrm>
            <a:off x="321" y="0"/>
            <a:ext cx="914335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739D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FAB72D79-EA24-3D6F-09EB-2000377A4E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b="2310"/>
          <a:stretch/>
        </p:blipFill>
        <p:spPr>
          <a:xfrm>
            <a:off x="395975" y="336450"/>
            <a:ext cx="8352051" cy="4470600"/>
          </a:xfrm>
          <a:prstGeom prst="rect">
            <a:avLst/>
          </a:prstGeom>
          <a:effectLst>
            <a:innerShdw blurRad="485412">
              <a:prstClr val="black"/>
            </a:innerShdw>
          </a:effectLst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FCE79C9E-86BE-1BC2-EF24-99AE03386A0A}"/>
              </a:ext>
            </a:extLst>
          </p:cNvPr>
          <p:cNvSpPr/>
          <p:nvPr/>
        </p:nvSpPr>
        <p:spPr>
          <a:xfrm>
            <a:off x="794517" y="734992"/>
            <a:ext cx="7554967" cy="3673516"/>
          </a:xfrm>
          <a:custGeom>
            <a:avLst/>
            <a:gdLst/>
            <a:ahLst/>
            <a:cxnLst/>
            <a:rect l="l" t="t" r="r" b="b"/>
            <a:pathLst>
              <a:path w="16000094" h="6953250">
                <a:moveTo>
                  <a:pt x="15999512" y="0"/>
                </a:moveTo>
                <a:lnTo>
                  <a:pt x="0" y="0"/>
                </a:lnTo>
                <a:lnTo>
                  <a:pt x="0" y="6952667"/>
                </a:lnTo>
                <a:lnTo>
                  <a:pt x="15999512" y="6952667"/>
                </a:lnTo>
                <a:lnTo>
                  <a:pt x="15999512" y="0"/>
                </a:lnTo>
                <a:close/>
              </a:path>
            </a:pathLst>
          </a:custGeom>
          <a:solidFill>
            <a:srgbClr val="739D4E"/>
          </a:solidFill>
          <a:effectLst>
            <a:outerShdw blurRad="419857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lang="en-ZA" dirty="0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ACAFD5EF-0E36-0E05-4445-42E63C655D3C}"/>
              </a:ext>
            </a:extLst>
          </p:cNvPr>
          <p:cNvSpPr txBox="1"/>
          <p:nvPr/>
        </p:nvSpPr>
        <p:spPr>
          <a:xfrm>
            <a:off x="1210387" y="2150387"/>
            <a:ext cx="4609223" cy="149458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 marR="2310">
              <a:lnSpc>
                <a:spcPts val="2811"/>
              </a:lnSpc>
              <a:spcBef>
                <a:spcPts val="421"/>
              </a:spcBef>
            </a:pPr>
            <a:r>
              <a:rPr lang="en-ZA" sz="2729" b="1" spc="20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PLEASE</a:t>
            </a:r>
            <a:r>
              <a:rPr lang="en-ZA" sz="2729" b="1" spc="104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 </a:t>
            </a:r>
            <a:r>
              <a:rPr lang="en-ZA" sz="2729" b="1" spc="14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LET</a:t>
            </a:r>
            <a:r>
              <a:rPr lang="en-ZA" sz="2729" b="1" spc="14" dirty="0"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 </a:t>
            </a:r>
            <a:r>
              <a:rPr lang="en-ZA" sz="2729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US</a:t>
            </a:r>
            <a:r>
              <a:rPr lang="en-ZA" sz="2729" b="1" spc="96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 </a:t>
            </a:r>
            <a:r>
              <a:rPr lang="en-ZA" sz="2729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KNOW</a:t>
            </a:r>
            <a:r>
              <a:rPr lang="en-ZA" sz="2729" b="1" spc="98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 </a:t>
            </a:r>
            <a:r>
              <a:rPr lang="en-ZA" sz="2729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HOW</a:t>
            </a:r>
            <a:r>
              <a:rPr lang="en-ZA" sz="2729" b="1" spc="100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 </a:t>
            </a:r>
            <a:r>
              <a:rPr lang="en-ZA" sz="2729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WE</a:t>
            </a:r>
            <a:r>
              <a:rPr lang="en-ZA" sz="2729" b="1" spc="98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 </a:t>
            </a:r>
            <a:r>
              <a:rPr lang="en-ZA" sz="2729" b="1" spc="14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CAN </a:t>
            </a:r>
            <a:r>
              <a:rPr lang="en-ZA" sz="2729" b="1" spc="20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CONTINUE</a:t>
            </a:r>
            <a:r>
              <a:rPr lang="en-ZA" sz="2729" b="1" spc="73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 </a:t>
            </a:r>
            <a:r>
              <a:rPr lang="en-ZA" sz="2729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TO</a:t>
            </a:r>
            <a:r>
              <a:rPr lang="en-ZA" sz="2729" b="1" spc="70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 </a:t>
            </a:r>
            <a:r>
              <a:rPr lang="en-ZA" sz="2729" b="1" spc="20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IMPROVE. </a:t>
            </a:r>
          </a:p>
          <a:p>
            <a:pPr marL="5776" marR="2310">
              <a:lnSpc>
                <a:spcPts val="2811"/>
              </a:lnSpc>
              <a:spcBef>
                <a:spcPts val="421"/>
              </a:spcBef>
            </a:pPr>
            <a:r>
              <a:rPr lang="en-ZA" sz="2729" b="1" i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HELP</a:t>
            </a:r>
            <a:r>
              <a:rPr lang="en-ZA" sz="2729" b="1" i="1" spc="100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 </a:t>
            </a:r>
            <a:r>
              <a:rPr lang="en-ZA" sz="2729" b="1" i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US</a:t>
            </a:r>
            <a:r>
              <a:rPr lang="en-ZA" sz="2729" b="1" i="1" spc="102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 </a:t>
            </a:r>
            <a:r>
              <a:rPr lang="en-ZA" sz="2729" b="1" i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GET</a:t>
            </a:r>
            <a:r>
              <a:rPr lang="en-ZA" sz="2729" b="1" i="1" spc="104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 </a:t>
            </a:r>
            <a:r>
              <a:rPr lang="en-ZA" sz="2729" b="1" i="1" spc="20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BETTER.</a:t>
            </a:r>
            <a:endParaRPr lang="en-ZA" sz="2729" b="1" i="1" dirty="0">
              <a:latin typeface="Noto Sans Blk" panose="020B0502040504020204" pitchFamily="34" charset="0"/>
              <a:ea typeface="Noto Sans Blk" panose="020B0502040504020204" pitchFamily="34" charset="0"/>
              <a:cs typeface="Noto Sans Blk" panose="020B0502040504020204" pitchFamily="34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09071CCD-F47B-C49B-808D-EC294A4249DD}"/>
              </a:ext>
            </a:extLst>
          </p:cNvPr>
          <p:cNvSpPr/>
          <p:nvPr/>
        </p:nvSpPr>
        <p:spPr>
          <a:xfrm>
            <a:off x="794517" y="1180024"/>
            <a:ext cx="1316920" cy="485181"/>
          </a:xfrm>
          <a:custGeom>
            <a:avLst/>
            <a:gdLst/>
            <a:ahLst/>
            <a:cxnLst/>
            <a:rect l="l" t="t" r="r" b="b"/>
            <a:pathLst>
              <a:path w="10722610" h="1057910">
                <a:moveTo>
                  <a:pt x="10722186" y="0"/>
                </a:moveTo>
                <a:lnTo>
                  <a:pt x="0" y="0"/>
                </a:lnTo>
                <a:lnTo>
                  <a:pt x="0" y="1057559"/>
                </a:lnTo>
                <a:lnTo>
                  <a:pt x="10722186" y="1057559"/>
                </a:lnTo>
                <a:lnTo>
                  <a:pt x="10722186" y="0"/>
                </a:lnTo>
                <a:close/>
              </a:path>
            </a:pathLst>
          </a:custGeom>
          <a:solidFill>
            <a:srgbClr val="CBD9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011F9842-3D17-1F9B-0516-A9D6FF5536E3}"/>
              </a:ext>
            </a:extLst>
          </p:cNvPr>
          <p:cNvSpPr txBox="1"/>
          <p:nvPr/>
        </p:nvSpPr>
        <p:spPr>
          <a:xfrm>
            <a:off x="2238292" y="1148597"/>
            <a:ext cx="4074128" cy="552143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4548"/>
              </a:lnSpc>
            </a:pPr>
            <a:r>
              <a:rPr lang="en-US" sz="3411" b="1" dirty="0">
                <a:solidFill>
                  <a:srgbClr val="CBD95E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HOW WAS GLS23?</a:t>
            </a:r>
          </a:p>
        </p:txBody>
      </p:sp>
      <p:pic>
        <p:nvPicPr>
          <p:cNvPr id="3" name="Picture 2" descr="A qr code with many squares&#10;&#10;Description automatically generated">
            <a:extLst>
              <a:ext uri="{FF2B5EF4-FFF2-40B4-BE49-F238E27FC236}">
                <a16:creationId xmlns:a16="http://schemas.microsoft.com/office/drawing/2014/main" id="{910D1069-2D9E-8B2F-99B4-7030C27E6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91" y="2064043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0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071014B3-2C0A-4F98-BE38-6F76946DE6BA}"/>
              </a:ext>
            </a:extLst>
          </p:cNvPr>
          <p:cNvSpPr/>
          <p:nvPr/>
        </p:nvSpPr>
        <p:spPr>
          <a:xfrm>
            <a:off x="321" y="0"/>
            <a:ext cx="914335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36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84D0F81B-7513-3538-BB70-355B54163D0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4" b="20704"/>
          <a:stretch/>
        </p:blipFill>
        <p:spPr>
          <a:xfrm>
            <a:off x="395975" y="336450"/>
            <a:ext cx="8352051" cy="4470600"/>
          </a:xfrm>
          <a:prstGeom prst="rect">
            <a:avLst/>
          </a:prstGeom>
          <a:effectLst>
            <a:innerShdw blurRad="485412">
              <a:prstClr val="black"/>
            </a:innerShdw>
          </a:effectLst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B96A5ECF-7D23-3119-3268-418909FBB146}"/>
              </a:ext>
            </a:extLst>
          </p:cNvPr>
          <p:cNvSpPr/>
          <p:nvPr/>
        </p:nvSpPr>
        <p:spPr>
          <a:xfrm>
            <a:off x="794517" y="734992"/>
            <a:ext cx="7554967" cy="3673516"/>
          </a:xfrm>
          <a:custGeom>
            <a:avLst/>
            <a:gdLst/>
            <a:ahLst/>
            <a:cxnLst/>
            <a:rect l="l" t="t" r="r" b="b"/>
            <a:pathLst>
              <a:path w="16000094" h="6953250">
                <a:moveTo>
                  <a:pt x="15999512" y="0"/>
                </a:moveTo>
                <a:lnTo>
                  <a:pt x="0" y="0"/>
                </a:lnTo>
                <a:lnTo>
                  <a:pt x="0" y="6952667"/>
                </a:lnTo>
                <a:lnTo>
                  <a:pt x="15999512" y="6952667"/>
                </a:lnTo>
                <a:lnTo>
                  <a:pt x="15999512" y="0"/>
                </a:lnTo>
                <a:close/>
              </a:path>
            </a:pathLst>
          </a:custGeom>
          <a:solidFill>
            <a:srgbClr val="F36C1C"/>
          </a:solidFill>
          <a:effectLst>
            <a:outerShdw blurRad="419857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lang="en-ZA" dirty="0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17A07C90-AEE5-3098-6698-F19948E71B07}"/>
              </a:ext>
            </a:extLst>
          </p:cNvPr>
          <p:cNvSpPr txBox="1"/>
          <p:nvPr/>
        </p:nvSpPr>
        <p:spPr>
          <a:xfrm>
            <a:off x="1210387" y="1012239"/>
            <a:ext cx="5235915" cy="912305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638" b="1" dirty="0">
                <a:solidFill>
                  <a:schemeClr val="bg1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JOIN US </a:t>
            </a:r>
          </a:p>
          <a:p>
            <a:pPr algn="l">
              <a:lnSpc>
                <a:spcPts val="3502"/>
              </a:lnSpc>
            </a:pPr>
            <a:r>
              <a:rPr lang="en-US" sz="3638" b="1" dirty="0">
                <a:solidFill>
                  <a:schemeClr val="bg1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FOR #GLS24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DD811-1D4A-A9C0-F9EB-9EEC3CFE29D7}"/>
              </a:ext>
            </a:extLst>
          </p:cNvPr>
          <p:cNvSpPr txBox="1"/>
          <p:nvPr/>
        </p:nvSpPr>
        <p:spPr>
          <a:xfrm>
            <a:off x="1166519" y="3913859"/>
            <a:ext cx="5323650" cy="37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ZA" sz="1819" b="1" dirty="0" err="1">
                <a:solidFill>
                  <a:schemeClr val="bg1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www.globalleadership.uk</a:t>
            </a:r>
            <a:endParaRPr lang="en-US" sz="1819" b="1" dirty="0">
              <a:solidFill>
                <a:schemeClr val="bg1"/>
              </a:solidFill>
              <a:latin typeface="Noto Sans Blk" panose="020B0502040504020204" pitchFamily="34" charset="0"/>
              <a:ea typeface="Noto Sans Blk" panose="020B0502040504020204" pitchFamily="34" charset="0"/>
              <a:cs typeface="Noto Sans Blk" panose="020B050204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843DD1-CE9A-C175-31EE-600006D97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66" y="2073878"/>
            <a:ext cx="963957" cy="963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A141DC-B14C-2FB6-BD0A-6FE6FC25F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81" y="2073878"/>
            <a:ext cx="970266" cy="9702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74C921-B8C6-BF4A-0635-A4761E423A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6" y="2073878"/>
            <a:ext cx="970266" cy="9702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96BE3F-1AE8-3211-422E-E4AA922006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31" y="2073878"/>
            <a:ext cx="976247" cy="976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053AD8-1265-3B70-CD78-0F1D83F773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37" y="2073879"/>
            <a:ext cx="983053" cy="9830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78C52-0F6C-E17D-C75E-A73E8237B2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249" y="2073879"/>
            <a:ext cx="983053" cy="9830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147D97-55DE-8A79-365A-600047982F09}"/>
              </a:ext>
            </a:extLst>
          </p:cNvPr>
          <p:cNvSpPr txBox="1"/>
          <p:nvPr/>
        </p:nvSpPr>
        <p:spPr>
          <a:xfrm>
            <a:off x="1141964" y="3149450"/>
            <a:ext cx="110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800" b="1" dirty="0">
                <a:solidFill>
                  <a:srgbClr val="FFFFFF"/>
                </a:solidFill>
                <a:effectLst/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AMY EDMONDSON </a:t>
            </a:r>
            <a:br>
              <a:rPr lang="en-ZA" sz="800" b="1" dirty="0">
                <a:solidFill>
                  <a:srgbClr val="FFFFFF"/>
                </a:solidFill>
                <a:effectLst/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</a:br>
            <a:r>
              <a:rPr lang="en-ZA" sz="800" dirty="0">
                <a:solidFill>
                  <a:srgbClr val="FFFFFF"/>
                </a:solidFill>
                <a:effectLst/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Professor of Leadership </a:t>
            </a:r>
            <a:br>
              <a:rPr lang="en-ZA" sz="800" dirty="0">
                <a:solidFill>
                  <a:srgbClr val="FFFFFF"/>
                </a:solidFill>
                <a:effectLst/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</a:br>
            <a:r>
              <a:rPr lang="en-ZA" sz="800" dirty="0">
                <a:solidFill>
                  <a:srgbClr val="FFFFFF"/>
                </a:solidFill>
                <a:effectLst/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and Management,</a:t>
            </a:r>
            <a:br>
              <a:rPr lang="en-ZA" sz="800" dirty="0">
                <a:solidFill>
                  <a:srgbClr val="FFFFFF"/>
                </a:solidFill>
                <a:effectLst/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</a:br>
            <a:r>
              <a:rPr lang="en-ZA" sz="800" dirty="0">
                <a:solidFill>
                  <a:srgbClr val="FFFFFF"/>
                </a:solidFill>
                <a:effectLst/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Harvard Business School</a:t>
            </a:r>
          </a:p>
          <a:p>
            <a:endParaRPr lang="en-US" sz="800" b="1" dirty="0">
              <a:latin typeface="Open Sans Condensed Condensed" pitchFamily="2" charset="0"/>
              <a:ea typeface="Open Sans Condensed Condensed" pitchFamily="2" charset="0"/>
              <a:cs typeface="Open Sans Condensed Condense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143CA0-3239-BF92-980C-0203294F8313}"/>
              </a:ext>
            </a:extLst>
          </p:cNvPr>
          <p:cNvSpPr txBox="1"/>
          <p:nvPr/>
        </p:nvSpPr>
        <p:spPr>
          <a:xfrm>
            <a:off x="2277691" y="3149451"/>
            <a:ext cx="110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800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CRAIG GROESCHEL </a:t>
            </a:r>
            <a:r>
              <a:rPr lang="en-ZA" sz="800" dirty="0">
                <a:solidFill>
                  <a:srgbClr val="FFFFFF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Founding and Senior Pastor, </a:t>
            </a:r>
            <a:r>
              <a:rPr lang="en-ZA" sz="800" dirty="0" err="1">
                <a:solidFill>
                  <a:srgbClr val="FFFFFF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Life.Church</a:t>
            </a:r>
            <a:r>
              <a:rPr lang="en-ZA" sz="800" dirty="0">
                <a:solidFill>
                  <a:srgbClr val="FFFFFF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, </a:t>
            </a:r>
            <a:br>
              <a:rPr lang="en-ZA" sz="800" dirty="0">
                <a:solidFill>
                  <a:srgbClr val="FFFFFF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</a:br>
            <a:r>
              <a:rPr lang="en-ZA" sz="800" dirty="0">
                <a:solidFill>
                  <a:srgbClr val="FFFFFF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Best-selling Author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E7AEF0-F60D-079E-F36A-A3F2CDE1442D}"/>
              </a:ext>
            </a:extLst>
          </p:cNvPr>
          <p:cNvSpPr txBox="1"/>
          <p:nvPr/>
        </p:nvSpPr>
        <p:spPr>
          <a:xfrm>
            <a:off x="3413417" y="3149451"/>
            <a:ext cx="110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800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ERWIN MCMANUS </a:t>
            </a:r>
            <a:br>
              <a:rPr lang="en-ZA" sz="800" b="1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</a:br>
            <a:r>
              <a:rPr lang="en-ZA" sz="800" dirty="0">
                <a:solidFill>
                  <a:srgbClr val="FFFFFF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Founder, McManus Masterminds and the Art of Communication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4F4F23-08E4-8F4E-D989-2DE01B5D17CF}"/>
              </a:ext>
            </a:extLst>
          </p:cNvPr>
          <p:cNvSpPr txBox="1"/>
          <p:nvPr/>
        </p:nvSpPr>
        <p:spPr>
          <a:xfrm>
            <a:off x="4549143" y="3149451"/>
            <a:ext cx="1104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800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MICHAEL JR. </a:t>
            </a:r>
            <a:br>
              <a:rPr lang="en-ZA" sz="800" b="1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</a:br>
            <a:r>
              <a:rPr lang="en-ZA" sz="800" dirty="0">
                <a:solidFill>
                  <a:srgbClr val="FFFFFF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Comedic Thought Leader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C301A3-8EEF-9B59-7F3D-BAC95267C8B2}"/>
              </a:ext>
            </a:extLst>
          </p:cNvPr>
          <p:cNvSpPr txBox="1"/>
          <p:nvPr/>
        </p:nvSpPr>
        <p:spPr>
          <a:xfrm>
            <a:off x="5684870" y="3149451"/>
            <a:ext cx="110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800" b="1" dirty="0">
                <a:solidFill>
                  <a:srgbClr val="FFFFFF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MIKE KRZYZEWSKI</a:t>
            </a:r>
            <a:br>
              <a:rPr lang="en-ZA" sz="800" b="1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</a:br>
            <a:r>
              <a:rPr lang="en-ZA" sz="800" dirty="0">
                <a:solidFill>
                  <a:srgbClr val="FFFFFF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Former American College Basketball Coach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5B6362-5CFF-644A-8AC2-E0F196C3014C}"/>
              </a:ext>
            </a:extLst>
          </p:cNvPr>
          <p:cNvSpPr txBox="1"/>
          <p:nvPr/>
        </p:nvSpPr>
        <p:spPr>
          <a:xfrm>
            <a:off x="6820596" y="3149451"/>
            <a:ext cx="110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800" b="1" dirty="0">
                <a:solidFill>
                  <a:schemeClr val="bg1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MOLLY FLETCHER </a:t>
            </a:r>
            <a:br>
              <a:rPr lang="en-ZA" sz="800" b="1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</a:br>
            <a:r>
              <a:rPr lang="en-ZA" sz="800" dirty="0">
                <a:solidFill>
                  <a:srgbClr val="FFFFFF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Motivational Speaker and Former Sports Agent </a:t>
            </a:r>
          </a:p>
        </p:txBody>
      </p:sp>
    </p:spTree>
    <p:extLst>
      <p:ext uri="{BB962C8B-B14F-4D97-AF65-F5344CB8AC3E}">
        <p14:creationId xmlns:p14="http://schemas.microsoft.com/office/powerpoint/2010/main" val="186403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071014B3-2C0A-4F98-BE38-6F76946DE6BA}"/>
              </a:ext>
            </a:extLst>
          </p:cNvPr>
          <p:cNvSpPr/>
          <p:nvPr/>
        </p:nvSpPr>
        <p:spPr>
          <a:xfrm>
            <a:off x="642" y="0"/>
            <a:ext cx="914335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739D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84D0F81B-7513-3538-BB70-355B54163D0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4" b="20704"/>
          <a:stretch/>
        </p:blipFill>
        <p:spPr>
          <a:xfrm>
            <a:off x="395975" y="336450"/>
            <a:ext cx="8352051" cy="4470600"/>
          </a:xfrm>
          <a:prstGeom prst="rect">
            <a:avLst/>
          </a:prstGeom>
          <a:effectLst>
            <a:innerShdw blurRad="485412">
              <a:prstClr val="black"/>
            </a:innerShdw>
          </a:effectLst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B96A5ECF-7D23-3119-3268-418909FBB146}"/>
              </a:ext>
            </a:extLst>
          </p:cNvPr>
          <p:cNvSpPr/>
          <p:nvPr/>
        </p:nvSpPr>
        <p:spPr>
          <a:xfrm>
            <a:off x="794517" y="734992"/>
            <a:ext cx="7554967" cy="3673516"/>
          </a:xfrm>
          <a:custGeom>
            <a:avLst/>
            <a:gdLst/>
            <a:ahLst/>
            <a:cxnLst/>
            <a:rect l="l" t="t" r="r" b="b"/>
            <a:pathLst>
              <a:path w="16000094" h="6953250">
                <a:moveTo>
                  <a:pt x="15999512" y="0"/>
                </a:moveTo>
                <a:lnTo>
                  <a:pt x="0" y="0"/>
                </a:lnTo>
                <a:lnTo>
                  <a:pt x="0" y="6952667"/>
                </a:lnTo>
                <a:lnTo>
                  <a:pt x="15999512" y="6952667"/>
                </a:lnTo>
                <a:lnTo>
                  <a:pt x="15999512" y="0"/>
                </a:lnTo>
                <a:close/>
              </a:path>
            </a:pathLst>
          </a:custGeom>
          <a:solidFill>
            <a:srgbClr val="739D4E"/>
          </a:solidFill>
          <a:effectLst>
            <a:outerShdw blurRad="419857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lang="en-ZA" dirty="0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17A07C90-AEE5-3098-6698-F19948E71B07}"/>
              </a:ext>
            </a:extLst>
          </p:cNvPr>
          <p:cNvSpPr txBox="1"/>
          <p:nvPr/>
        </p:nvSpPr>
        <p:spPr>
          <a:xfrm>
            <a:off x="1210386" y="1012239"/>
            <a:ext cx="6861851" cy="912305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638" b="1" dirty="0">
                <a:solidFill>
                  <a:schemeClr val="bg1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STRATEGIC PARTNERSHIPS </a:t>
            </a:r>
          </a:p>
          <a:p>
            <a:pPr algn="l">
              <a:lnSpc>
                <a:spcPts val="3502"/>
              </a:lnSpc>
            </a:pPr>
            <a:r>
              <a:rPr lang="en-US" sz="3638" b="1" dirty="0">
                <a:solidFill>
                  <a:schemeClr val="bg1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AND COLLABORATORS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DD811-1D4A-A9C0-F9EB-9EEC3CFE29D7}"/>
              </a:ext>
            </a:extLst>
          </p:cNvPr>
          <p:cNvSpPr txBox="1"/>
          <p:nvPr/>
        </p:nvSpPr>
        <p:spPr>
          <a:xfrm>
            <a:off x="1166519" y="1949609"/>
            <a:ext cx="6975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ZA" sz="1400" b="1" dirty="0">
                <a:solidFill>
                  <a:schemeClr val="bg1"/>
                </a:solidFill>
                <a:latin typeface="Noto Sans Blk" panose="020B0502040504020204" pitchFamily="34" charset="0"/>
                <a:ea typeface="Noto Sans Blk" panose="020B0502040504020204" pitchFamily="34" charset="0"/>
                <a:cs typeface="Noto Sans Blk" panose="020B0502040504020204" pitchFamily="34" charset="0"/>
              </a:rPr>
              <a:t>Here are some of the organisations who are journeying with us...</a:t>
            </a:r>
            <a:endParaRPr lang="en-US" sz="1400" b="1" dirty="0">
              <a:solidFill>
                <a:schemeClr val="bg1"/>
              </a:solidFill>
              <a:latin typeface="Noto Sans Blk" panose="020B0502040504020204" pitchFamily="34" charset="0"/>
              <a:ea typeface="Noto Sans Blk" panose="020B0502040504020204" pitchFamily="34" charset="0"/>
              <a:cs typeface="Noto Sans Blk" panose="020B0502040504020204" pitchFamily="34" charset="0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2FEE83EE-66A8-0BB4-C37B-BC0278194215}"/>
              </a:ext>
            </a:extLst>
          </p:cNvPr>
          <p:cNvSpPr/>
          <p:nvPr/>
        </p:nvSpPr>
        <p:spPr>
          <a:xfrm>
            <a:off x="1210386" y="2429083"/>
            <a:ext cx="6688572" cy="1729903"/>
          </a:xfrm>
          <a:custGeom>
            <a:avLst/>
            <a:gdLst/>
            <a:ahLst/>
            <a:cxnLst/>
            <a:rect l="l" t="t" r="r" b="b"/>
            <a:pathLst>
              <a:path w="3803650" h="3803650">
                <a:moveTo>
                  <a:pt x="3803193" y="0"/>
                </a:moveTo>
                <a:lnTo>
                  <a:pt x="0" y="0"/>
                </a:lnTo>
                <a:lnTo>
                  <a:pt x="0" y="3803193"/>
                </a:lnTo>
                <a:lnTo>
                  <a:pt x="3803193" y="3803193"/>
                </a:lnTo>
                <a:lnTo>
                  <a:pt x="38031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FB6D78-5563-265B-A697-7F38F0C49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26" y="3445378"/>
            <a:ext cx="2212148" cy="4487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2E14B9-5348-7871-A2D7-601446CF3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91" y="2760239"/>
            <a:ext cx="1588391" cy="311278"/>
          </a:xfrm>
          <a:prstGeom prst="rect">
            <a:avLst/>
          </a:prstGeom>
        </p:spPr>
      </p:pic>
      <p:pic>
        <p:nvPicPr>
          <p:cNvPr id="12" name="Picture 11" descr="A black background with a black and gold logo&#10;&#10;Description automatically generated">
            <a:extLst>
              <a:ext uri="{FF2B5EF4-FFF2-40B4-BE49-F238E27FC236}">
                <a16:creationId xmlns:a16="http://schemas.microsoft.com/office/drawing/2014/main" id="{FDEDA333-38F3-FA43-884E-367274ACB1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42" y="2655087"/>
            <a:ext cx="1828800" cy="609600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213AF8AE-E050-3A09-D413-526E84DE0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645325"/>
            <a:ext cx="1588391" cy="529464"/>
          </a:xfrm>
          <a:prstGeom prst="rect">
            <a:avLst/>
          </a:prstGeom>
        </p:spPr>
      </p:pic>
      <p:pic>
        <p:nvPicPr>
          <p:cNvPr id="18" name="Picture 17" descr="A black and orange logo&#10;&#10;Description automatically generated">
            <a:extLst>
              <a:ext uri="{FF2B5EF4-FFF2-40B4-BE49-F238E27FC236}">
                <a16:creationId xmlns:a16="http://schemas.microsoft.com/office/drawing/2014/main" id="{5C0FE64B-25C5-A4AE-DDFC-E997E3AA66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26" y="3398462"/>
            <a:ext cx="1487074" cy="495691"/>
          </a:xfrm>
          <a:prstGeom prst="rect">
            <a:avLst/>
          </a:prstGeom>
        </p:spPr>
      </p:pic>
      <p:pic>
        <p:nvPicPr>
          <p:cNvPr id="21" name="Picture 20" descr="A black background with text&#10;&#10;Description automatically generated">
            <a:extLst>
              <a:ext uri="{FF2B5EF4-FFF2-40B4-BE49-F238E27FC236}">
                <a16:creationId xmlns:a16="http://schemas.microsoft.com/office/drawing/2014/main" id="{F72F42D9-81C4-CD82-381F-2294CBA48B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30" y="3278140"/>
            <a:ext cx="1588391" cy="5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3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197</Words>
  <Application>Microsoft Office PowerPoint</Application>
  <PresentationFormat>On-screen Show (16:9)</PresentationFormat>
  <Paragraphs>39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Noto Sans</vt:lpstr>
      <vt:lpstr>Noto Sans Blk</vt:lpstr>
      <vt:lpstr>NotoSans-Black</vt:lpstr>
      <vt:lpstr>Open Sans</vt:lpstr>
      <vt:lpstr>Open Sans Condensed Condensed</vt:lpstr>
      <vt:lpstr>Open Sans Condensed Condensed Medium</vt:lpstr>
      <vt:lpstr>OpenSansCondensed-BoldItalic</vt:lpstr>
      <vt:lpstr>OpenSansCondensed-Medium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Alan Mitchell</cp:lastModifiedBy>
  <cp:revision>9</cp:revision>
  <dcterms:created xsi:type="dcterms:W3CDTF">2023-09-10T19:26:15Z</dcterms:created>
  <dcterms:modified xsi:type="dcterms:W3CDTF">2023-11-03T16:47:13Z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2023-09-10T00:00:00Z</vt:filetime>
  </property>
  <property fmtid="{D5CDD505-2E9C-101B-9397-08002B2CF9AE}" pid="3" name="Creator">
    <vt:lpwstr>Adobe InDesign 18.5 (Macintosh)</vt:lpwstr>
  </property>
  <property fmtid="{D5CDD505-2E9C-101B-9397-08002B2CF9AE}" pid="4" name="LastSaved">
    <vt:filetime>2023-09-10T00:00:00Z</vt:filetime>
  </property>
  <property fmtid="{D5CDD505-2E9C-101B-9397-08002B2CF9AE}" pid="5" name="Producer">
    <vt:lpwstr>Adobe PDF Library 17.0</vt:lpwstr>
  </property>
</Properties>
</file>