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67" r:id="rId2"/>
    <p:sldId id="311" r:id="rId3"/>
    <p:sldId id="408" r:id="rId4"/>
    <p:sldId id="352" r:id="rId5"/>
    <p:sldId id="353" r:id="rId6"/>
    <p:sldId id="354" r:id="rId7"/>
    <p:sldId id="332" r:id="rId8"/>
    <p:sldId id="270" r:id="rId9"/>
    <p:sldId id="312" r:id="rId10"/>
    <p:sldId id="355" r:id="rId11"/>
    <p:sldId id="356" r:id="rId12"/>
    <p:sldId id="357" r:id="rId13"/>
    <p:sldId id="333" r:id="rId14"/>
    <p:sldId id="315" r:id="rId15"/>
    <p:sldId id="316" r:id="rId16"/>
    <p:sldId id="409" r:id="rId17"/>
    <p:sldId id="365" r:id="rId18"/>
    <p:sldId id="366" r:id="rId19"/>
    <p:sldId id="367" r:id="rId20"/>
    <p:sldId id="351" r:id="rId21"/>
    <p:sldId id="286" r:id="rId22"/>
    <p:sldId id="319" r:id="rId23"/>
    <p:sldId id="371" r:id="rId24"/>
    <p:sldId id="372" r:id="rId25"/>
    <p:sldId id="373" r:id="rId26"/>
    <p:sldId id="406" r:id="rId27"/>
    <p:sldId id="339" r:id="rId28"/>
    <p:sldId id="296" r:id="rId29"/>
    <p:sldId id="324" r:id="rId30"/>
    <p:sldId id="384" r:id="rId31"/>
    <p:sldId id="385" r:id="rId32"/>
    <p:sldId id="386" r:id="rId33"/>
    <p:sldId id="343" r:id="rId34"/>
    <p:sldId id="410" r:id="rId35"/>
    <p:sldId id="419" r:id="rId36"/>
    <p:sldId id="420" r:id="rId37"/>
    <p:sldId id="421" r:id="rId38"/>
    <p:sldId id="422" r:id="rId39"/>
    <p:sldId id="411" r:id="rId40"/>
    <p:sldId id="412" r:id="rId41"/>
    <p:sldId id="413" r:id="rId42"/>
    <p:sldId id="414" r:id="rId43"/>
    <p:sldId id="417" r:id="rId44"/>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DE"/>
    <a:srgbClr val="DA85B8"/>
    <a:srgbClr val="51315E"/>
    <a:srgbClr val="739D4E"/>
    <a:srgbClr val="056B93"/>
    <a:srgbClr val="F2B80B"/>
    <a:srgbClr val="55BDAD"/>
    <a:srgbClr val="F36C1C"/>
    <a:srgbClr val="0E9CDE"/>
    <a:srgbClr val="CE4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5"/>
    <p:restoredTop sz="94626"/>
  </p:normalViewPr>
  <p:slideViewPr>
    <p:cSldViewPr>
      <p:cViewPr>
        <p:scale>
          <a:sx n="60" d="100"/>
          <a:sy n="60" d="100"/>
        </p:scale>
        <p:origin x="336" y="6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CA72ABD-57EF-6F43-B74B-4AA68F32654C}" type="datetimeFigureOut">
              <a:rPr lang="en-US" smtClean="0"/>
              <a:t>10/10/23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EEB2D664-C03E-3949-9ABE-EA7811D30C4D}" type="slidenum">
              <a:rPr lang="en-US" smtClean="0"/>
              <a:t>‹#›</a:t>
            </a:fld>
            <a:endParaRPr lang="en-US"/>
          </a:p>
        </p:txBody>
      </p:sp>
    </p:spTree>
    <p:extLst>
      <p:ext uri="{BB962C8B-B14F-4D97-AF65-F5344CB8AC3E}">
        <p14:creationId xmlns:p14="http://schemas.microsoft.com/office/powerpoint/2010/main" val="2022014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8</a:t>
            </a:fld>
            <a:endParaRPr lang="en-US"/>
          </a:p>
        </p:txBody>
      </p:sp>
    </p:spTree>
    <p:extLst>
      <p:ext uri="{BB962C8B-B14F-4D97-AF65-F5344CB8AC3E}">
        <p14:creationId xmlns:p14="http://schemas.microsoft.com/office/powerpoint/2010/main" val="407692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41</a:t>
            </a:fld>
            <a:endParaRPr lang="en-US"/>
          </a:p>
        </p:txBody>
      </p:sp>
    </p:spTree>
    <p:extLst>
      <p:ext uri="{BB962C8B-B14F-4D97-AF65-F5344CB8AC3E}">
        <p14:creationId xmlns:p14="http://schemas.microsoft.com/office/powerpoint/2010/main" val="364824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42</a:t>
            </a:fld>
            <a:endParaRPr lang="en-US"/>
          </a:p>
        </p:txBody>
      </p:sp>
    </p:spTree>
    <p:extLst>
      <p:ext uri="{BB962C8B-B14F-4D97-AF65-F5344CB8AC3E}">
        <p14:creationId xmlns:p14="http://schemas.microsoft.com/office/powerpoint/2010/main" val="1018946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43</a:t>
            </a:fld>
            <a:endParaRPr lang="en-US"/>
          </a:p>
        </p:txBody>
      </p:sp>
    </p:spTree>
    <p:extLst>
      <p:ext uri="{BB962C8B-B14F-4D97-AF65-F5344CB8AC3E}">
        <p14:creationId xmlns:p14="http://schemas.microsoft.com/office/powerpoint/2010/main" val="239924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9</a:t>
            </a:fld>
            <a:endParaRPr lang="en-US"/>
          </a:p>
        </p:txBody>
      </p:sp>
    </p:spTree>
    <p:extLst>
      <p:ext uri="{BB962C8B-B14F-4D97-AF65-F5344CB8AC3E}">
        <p14:creationId xmlns:p14="http://schemas.microsoft.com/office/powerpoint/2010/main" val="40363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10</a:t>
            </a:fld>
            <a:endParaRPr lang="en-US"/>
          </a:p>
        </p:txBody>
      </p:sp>
    </p:spTree>
    <p:extLst>
      <p:ext uri="{BB962C8B-B14F-4D97-AF65-F5344CB8AC3E}">
        <p14:creationId xmlns:p14="http://schemas.microsoft.com/office/powerpoint/2010/main" val="2440481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11</a:t>
            </a:fld>
            <a:endParaRPr lang="en-US"/>
          </a:p>
        </p:txBody>
      </p:sp>
    </p:spTree>
    <p:extLst>
      <p:ext uri="{BB962C8B-B14F-4D97-AF65-F5344CB8AC3E}">
        <p14:creationId xmlns:p14="http://schemas.microsoft.com/office/powerpoint/2010/main" val="387372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12</a:t>
            </a:fld>
            <a:endParaRPr lang="en-US"/>
          </a:p>
        </p:txBody>
      </p:sp>
    </p:spTree>
    <p:extLst>
      <p:ext uri="{BB962C8B-B14F-4D97-AF65-F5344CB8AC3E}">
        <p14:creationId xmlns:p14="http://schemas.microsoft.com/office/powerpoint/2010/main" val="270120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13</a:t>
            </a:fld>
            <a:endParaRPr lang="en-US"/>
          </a:p>
        </p:txBody>
      </p:sp>
    </p:spTree>
    <p:extLst>
      <p:ext uri="{BB962C8B-B14F-4D97-AF65-F5344CB8AC3E}">
        <p14:creationId xmlns:p14="http://schemas.microsoft.com/office/powerpoint/2010/main" val="289186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34</a:t>
            </a:fld>
            <a:endParaRPr lang="en-US"/>
          </a:p>
        </p:txBody>
      </p:sp>
    </p:spTree>
    <p:extLst>
      <p:ext uri="{BB962C8B-B14F-4D97-AF65-F5344CB8AC3E}">
        <p14:creationId xmlns:p14="http://schemas.microsoft.com/office/powerpoint/2010/main" val="3431365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39</a:t>
            </a:fld>
            <a:endParaRPr lang="en-US"/>
          </a:p>
        </p:txBody>
      </p:sp>
    </p:spTree>
    <p:extLst>
      <p:ext uri="{BB962C8B-B14F-4D97-AF65-F5344CB8AC3E}">
        <p14:creationId xmlns:p14="http://schemas.microsoft.com/office/powerpoint/2010/main" val="14559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2D664-C03E-3949-9ABE-EA7811D30C4D}" type="slidenum">
              <a:rPr lang="en-US" smtClean="0"/>
              <a:t>40</a:t>
            </a:fld>
            <a:endParaRPr lang="en-US"/>
          </a:p>
        </p:txBody>
      </p:sp>
    </p:spTree>
    <p:extLst>
      <p:ext uri="{BB962C8B-B14F-4D97-AF65-F5344CB8AC3E}">
        <p14:creationId xmlns:p14="http://schemas.microsoft.com/office/powerpoint/2010/main" val="3019012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225559" y="3876493"/>
            <a:ext cx="10114915" cy="1513892"/>
          </a:xfrm>
          <a:prstGeom prst="rect">
            <a:avLst/>
          </a:prstGeom>
        </p:spPr>
        <p:txBody>
          <a:bodyPr wrap="square" lIns="0" tIns="0" rIns="0" bIns="0">
            <a:spAutoFit/>
          </a:bodyPr>
          <a:lstStyle>
            <a:lvl1pPr>
              <a:defRPr sz="6200" b="1" i="1">
                <a:solidFill>
                  <a:srgbClr val="F3B900"/>
                </a:solidFill>
                <a:latin typeface="OpenSansCondensed-BoldItalic"/>
                <a:cs typeface="OpenSansCondensed-BoldItalic"/>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6150" b="0" i="0">
                <a:solidFill>
                  <a:schemeClr val="bg1"/>
                </a:solidFill>
                <a:latin typeface="OpenSansCondensed-Medium"/>
                <a:cs typeface="OpenSansCondensed-Medium"/>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200" b="1" i="1">
                <a:solidFill>
                  <a:srgbClr val="F3B900"/>
                </a:solidFill>
                <a:latin typeface="OpenSansCondensed-BoldItalic"/>
                <a:cs typeface="OpenSansCondensed-BoldItalic"/>
              </a:defRPr>
            </a:lvl1pPr>
          </a:lstStyle>
          <a:p>
            <a:endParaRPr/>
          </a:p>
        </p:txBody>
      </p:sp>
      <p:sp>
        <p:nvSpPr>
          <p:cNvPr id="3" name="Holder 3"/>
          <p:cNvSpPr>
            <a:spLocks noGrp="1"/>
          </p:cNvSpPr>
          <p:nvPr>
            <p:ph type="body" idx="1"/>
          </p:nvPr>
        </p:nvSpPr>
        <p:spPr/>
        <p:txBody>
          <a:bodyPr lIns="0" tIns="0" rIns="0" bIns="0"/>
          <a:lstStyle>
            <a:lvl1pPr>
              <a:defRPr sz="6150" b="0" i="0">
                <a:solidFill>
                  <a:schemeClr val="bg1"/>
                </a:solidFill>
                <a:latin typeface="OpenSansCondensed-Medium"/>
                <a:cs typeface="OpenSansCondensed-Medium"/>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200" b="1" i="1">
                <a:solidFill>
                  <a:srgbClr val="F3B900"/>
                </a:solidFill>
                <a:latin typeface="OpenSansCondensed-BoldItalic"/>
                <a:cs typeface="OpenSansCondensed-BoldItalic"/>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200" b="1" i="1">
                <a:solidFill>
                  <a:srgbClr val="F3B900"/>
                </a:solidFill>
                <a:latin typeface="OpenSansCondensed-BoldItalic"/>
                <a:cs typeface="OpenSansCondensed-BoldItal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667846" y="2104105"/>
            <a:ext cx="6026784" cy="1781175"/>
          </a:xfrm>
          <a:prstGeom prst="rect">
            <a:avLst/>
          </a:prstGeom>
        </p:spPr>
        <p:txBody>
          <a:bodyPr wrap="square" lIns="0" tIns="0" rIns="0" bIns="0">
            <a:spAutoFit/>
          </a:bodyPr>
          <a:lstStyle>
            <a:lvl1pPr>
              <a:defRPr sz="6200" b="1" i="1">
                <a:solidFill>
                  <a:srgbClr val="F3B900"/>
                </a:solidFill>
                <a:latin typeface="OpenSansCondensed-BoldItalic"/>
                <a:cs typeface="OpenSansCondensed-BoldItalic"/>
              </a:defRPr>
            </a:lvl1pPr>
          </a:lstStyle>
          <a:p>
            <a:endParaRPr/>
          </a:p>
        </p:txBody>
      </p:sp>
      <p:sp>
        <p:nvSpPr>
          <p:cNvPr id="3" name="Holder 3"/>
          <p:cNvSpPr>
            <a:spLocks noGrp="1"/>
          </p:cNvSpPr>
          <p:nvPr>
            <p:ph type="body" idx="1"/>
          </p:nvPr>
        </p:nvSpPr>
        <p:spPr>
          <a:xfrm>
            <a:off x="9348022" y="4443850"/>
            <a:ext cx="8943975" cy="3637279"/>
          </a:xfrm>
          <a:prstGeom prst="rect">
            <a:avLst/>
          </a:prstGeom>
        </p:spPr>
        <p:txBody>
          <a:bodyPr wrap="square" lIns="0" tIns="0" rIns="0" bIns="0">
            <a:spAutoFit/>
          </a:bodyPr>
          <a:lstStyle>
            <a:lvl1pPr>
              <a:defRPr sz="6150" b="0" i="0">
                <a:solidFill>
                  <a:schemeClr val="bg1"/>
                </a:solidFill>
                <a:latin typeface="OpenSansCondensed-Medium"/>
                <a:cs typeface="OpenSansCondensed-Medium"/>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9CDE">
            <a:alpha val="0"/>
          </a:srgb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44314CE8-523A-37EC-D363-CC2E194219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E9CDE"/>
          </a:solidFill>
        </p:spPr>
        <p:txBody>
          <a:bodyPr wrap="square" lIns="0" tIns="0" rIns="0" bIns="0" rtlCol="0"/>
          <a:lstStyle/>
          <a:p>
            <a:endParaRPr/>
          </a:p>
        </p:txBody>
      </p:sp>
      <p:pic>
        <p:nvPicPr>
          <p:cNvPr id="8" name="object 3">
            <a:extLst>
              <a:ext uri="{FF2B5EF4-FFF2-40B4-BE49-F238E27FC236}">
                <a16:creationId xmlns:a16="http://schemas.microsoft.com/office/drawing/2014/main" id="{F7298E50-4C6E-1844-984F-2B30F366AA71}"/>
              </a:ext>
            </a:extLst>
          </p:cNvPr>
          <p:cNvPicPr/>
          <p:nvPr/>
        </p:nvPicPr>
        <p:blipFill>
          <a:blip r:embed="rId2">
            <a:extLst>
              <a:ext uri="{28A0092B-C50C-407E-A947-70E740481C1C}">
                <a14:useLocalDpi xmlns:a14="http://schemas.microsoft.com/office/drawing/2010/main" val="0"/>
              </a:ext>
            </a:extLst>
          </a:blip>
          <a:srcRect t="1864" b="1864"/>
          <a:stretch/>
        </p:blipFill>
        <p:spPr>
          <a:xfrm>
            <a:off x="831850" y="663575"/>
            <a:ext cx="18440400" cy="99822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C8E03510-5AD3-2AEC-CBC9-5387B1AF5449}"/>
              </a:ext>
            </a:extLst>
          </p:cNvPr>
          <p:cNvSpPr/>
          <p:nvPr/>
        </p:nvSpPr>
        <p:spPr>
          <a:xfrm>
            <a:off x="7766050" y="2747645"/>
            <a:ext cx="10591800" cy="54864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E9CDE"/>
          </a:solidFill>
          <a:effectLst>
            <a:outerShdw blurRad="419857" sx="102000" sy="102000" algn="ctr" rotWithShape="0">
              <a:prstClr val="black">
                <a:alpha val="40000"/>
              </a:prstClr>
            </a:outerShdw>
          </a:effectLst>
        </p:spPr>
        <p:txBody>
          <a:bodyPr wrap="square" lIns="0" tIns="0" rIns="0" bIns="0" rtlCol="0"/>
          <a:lstStyle/>
          <a:p>
            <a:endParaRPr/>
          </a:p>
        </p:txBody>
      </p:sp>
      <p:pic>
        <p:nvPicPr>
          <p:cNvPr id="11" name="Picture 10">
            <a:extLst>
              <a:ext uri="{FF2B5EF4-FFF2-40B4-BE49-F238E27FC236}">
                <a16:creationId xmlns:a16="http://schemas.microsoft.com/office/drawing/2014/main" id="{D89DFF8C-EE6E-AA51-1885-9BDC3E2BC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208" y="2747645"/>
            <a:ext cx="5486400" cy="5486400"/>
          </a:xfrm>
          <a:prstGeom prst="rect">
            <a:avLst/>
          </a:prstGeom>
          <a:solidFill>
            <a:srgbClr val="0E9CDE"/>
          </a:solidFill>
          <a:effectLst>
            <a:outerShdw blurRad="419857" sx="102000" sy="102000" algn="ctr" rotWithShape="0">
              <a:prstClr val="black">
                <a:alpha val="40000"/>
              </a:prstClr>
            </a:outerShdw>
          </a:effectLst>
        </p:spPr>
      </p:pic>
      <p:sp>
        <p:nvSpPr>
          <p:cNvPr id="12" name="object 12">
            <a:extLst>
              <a:ext uri="{FF2B5EF4-FFF2-40B4-BE49-F238E27FC236}">
                <a16:creationId xmlns:a16="http://schemas.microsoft.com/office/drawing/2014/main" id="{C34B7EF2-9505-2763-C6E3-98DCCB446302}"/>
              </a:ext>
            </a:extLst>
          </p:cNvPr>
          <p:cNvSpPr txBox="1">
            <a:spLocks/>
          </p:cNvSpPr>
          <p:nvPr/>
        </p:nvSpPr>
        <p:spPr>
          <a:xfrm>
            <a:off x="8541019" y="3292475"/>
            <a:ext cx="4025631" cy="1510306"/>
          </a:xfrm>
          <a:prstGeom prst="rect">
            <a:avLst/>
          </a:prstGeom>
        </p:spPr>
        <p:txBody>
          <a:bodyPr vert="horz" wrap="square" lIns="0" tIns="12700" rIns="0" bIns="0" rtlCol="0">
            <a:noAutofit/>
          </a:bodyPr>
          <a:lstStyle>
            <a:lvl1pPr>
              <a:defRPr>
                <a:latin typeface="+mj-lt"/>
                <a:ea typeface="+mj-ea"/>
                <a:cs typeface="+mj-cs"/>
              </a:defRPr>
            </a:lvl1pPr>
          </a:lstStyle>
          <a:p>
            <a:pPr marL="12700" algn="l">
              <a:spcBef>
                <a:spcPts val="100"/>
              </a:spcBef>
            </a:pPr>
            <a:r>
              <a:rPr lang="en-ZA" sz="8500" spc="40" dirty="0">
                <a:solidFill>
                  <a:srgbClr val="FFFFFF"/>
                </a:solidFill>
                <a:latin typeface="NotoSans-Black"/>
                <a:cs typeface="NotoSans-Black"/>
              </a:rPr>
              <a:t>CRAIG</a:t>
            </a:r>
            <a:endParaRPr lang="en-ZA" sz="8500" dirty="0">
              <a:latin typeface="NotoSans-Black"/>
              <a:cs typeface="NotoSans-Black"/>
            </a:endParaRPr>
          </a:p>
        </p:txBody>
      </p:sp>
      <p:sp>
        <p:nvSpPr>
          <p:cNvPr id="13" name="object 13">
            <a:extLst>
              <a:ext uri="{FF2B5EF4-FFF2-40B4-BE49-F238E27FC236}">
                <a16:creationId xmlns:a16="http://schemas.microsoft.com/office/drawing/2014/main" id="{819FC1A4-3753-1854-0716-F3D2F515960D}"/>
              </a:ext>
            </a:extLst>
          </p:cNvPr>
          <p:cNvSpPr txBox="1"/>
          <p:nvPr/>
        </p:nvSpPr>
        <p:spPr>
          <a:xfrm>
            <a:off x="11065663" y="4352428"/>
            <a:ext cx="6682587" cy="1510306"/>
          </a:xfrm>
          <a:prstGeom prst="rect">
            <a:avLst/>
          </a:prstGeom>
        </p:spPr>
        <p:txBody>
          <a:bodyPr vert="horz" wrap="square" lIns="0" tIns="12700" rIns="0" bIns="0" rtlCol="0">
            <a:noAutofit/>
          </a:bodyPr>
          <a:lstStyle/>
          <a:p>
            <a:pPr marL="12700" algn="r">
              <a:lnSpc>
                <a:spcPct val="100000"/>
              </a:lnSpc>
              <a:spcBef>
                <a:spcPts val="100"/>
              </a:spcBef>
            </a:pPr>
            <a:r>
              <a:rPr sz="8500" b="1" spc="40" dirty="0">
                <a:solidFill>
                  <a:srgbClr val="FFFFFF"/>
                </a:solidFill>
                <a:latin typeface="NotoSans-Black"/>
                <a:cs typeface="NotoSans-Black"/>
              </a:rPr>
              <a:t>GROESCHEL</a:t>
            </a:r>
            <a:endParaRPr sz="8500" dirty="0">
              <a:latin typeface="NotoSans-Black"/>
              <a:cs typeface="NotoSans-Black"/>
            </a:endParaRPr>
          </a:p>
        </p:txBody>
      </p:sp>
      <p:sp>
        <p:nvSpPr>
          <p:cNvPr id="16" name="Rectangle 15">
            <a:extLst>
              <a:ext uri="{FF2B5EF4-FFF2-40B4-BE49-F238E27FC236}">
                <a16:creationId xmlns:a16="http://schemas.microsoft.com/office/drawing/2014/main" id="{2B20C9C5-F144-4514-DB4C-A40D8F93F707}"/>
              </a:ext>
            </a:extLst>
          </p:cNvPr>
          <p:cNvSpPr/>
          <p:nvPr/>
        </p:nvSpPr>
        <p:spPr>
          <a:xfrm>
            <a:off x="12338050" y="3514228"/>
            <a:ext cx="54102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F625FC8-9C53-E17F-D035-D1C4653EF0BE}"/>
              </a:ext>
            </a:extLst>
          </p:cNvPr>
          <p:cNvSpPr/>
          <p:nvPr/>
        </p:nvSpPr>
        <p:spPr>
          <a:xfrm>
            <a:off x="8541020" y="4574181"/>
            <a:ext cx="2524644"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A76207C-3198-8E9C-135D-586F7693664C}"/>
              </a:ext>
            </a:extLst>
          </p:cNvPr>
          <p:cNvSpPr txBox="1"/>
          <p:nvPr/>
        </p:nvSpPr>
        <p:spPr>
          <a:xfrm>
            <a:off x="8451850" y="6035675"/>
            <a:ext cx="10058400" cy="1785104"/>
          </a:xfrm>
          <a:prstGeom prst="rect">
            <a:avLst/>
          </a:prstGeom>
          <a:noFill/>
        </p:spPr>
        <p:txBody>
          <a:bodyPr wrap="square">
            <a:spAutoFit/>
          </a:bodyPr>
          <a:lstStyle/>
          <a:p>
            <a:pPr marL="12700">
              <a:spcBef>
                <a:spcPts val="100"/>
              </a:spcBef>
            </a:pPr>
            <a:r>
              <a:rPr lang="en-ZA" sz="5500" b="1" i="1" dirty="0">
                <a:solidFill>
                  <a:schemeClr val="bg1"/>
                </a:solidFill>
                <a:latin typeface="OpenSansCondensed-ExtraBoldItalic"/>
                <a:cs typeface="OpenSansCondensed-ExtraBoldItalic"/>
              </a:rPr>
              <a:t>The</a:t>
            </a:r>
            <a:r>
              <a:rPr lang="en-ZA" sz="5500" b="1" i="1" spc="60" dirty="0">
                <a:solidFill>
                  <a:schemeClr val="bg1"/>
                </a:solidFill>
                <a:latin typeface="OpenSansCondensed-ExtraBoldItalic"/>
                <a:cs typeface="OpenSansCondensed-ExtraBoldItalic"/>
              </a:rPr>
              <a:t> </a:t>
            </a:r>
            <a:r>
              <a:rPr lang="en-ZA" sz="5500" b="1" i="1" dirty="0">
                <a:solidFill>
                  <a:schemeClr val="bg1"/>
                </a:solidFill>
                <a:latin typeface="OpenSansCondensed-ExtraBoldItalic"/>
                <a:cs typeface="OpenSansCondensed-ExtraBoldItalic"/>
              </a:rPr>
              <a:t>Future</a:t>
            </a:r>
            <a:r>
              <a:rPr lang="en-ZA" sz="5500" b="1" i="1" spc="70" dirty="0">
                <a:solidFill>
                  <a:schemeClr val="bg1"/>
                </a:solidFill>
                <a:latin typeface="OpenSansCondensed-ExtraBoldItalic"/>
                <a:cs typeface="OpenSansCondensed-ExtraBoldItalic"/>
              </a:rPr>
              <a:t> </a:t>
            </a:r>
            <a:r>
              <a:rPr lang="en-ZA" sz="5500" b="1" i="1" dirty="0">
                <a:solidFill>
                  <a:schemeClr val="bg1"/>
                </a:solidFill>
                <a:latin typeface="OpenSansCondensed-ExtraBoldItalic"/>
                <a:cs typeface="OpenSansCondensed-ExtraBoldItalic"/>
              </a:rPr>
              <a:t>of</a:t>
            </a:r>
            <a:r>
              <a:rPr lang="en-ZA" sz="5500" b="1" i="1" spc="70" dirty="0">
                <a:solidFill>
                  <a:schemeClr val="bg1"/>
                </a:solidFill>
                <a:latin typeface="OpenSansCondensed-ExtraBoldItalic"/>
                <a:cs typeface="OpenSansCondensed-ExtraBoldItalic"/>
              </a:rPr>
              <a:t> </a:t>
            </a:r>
            <a:r>
              <a:rPr lang="en-ZA" sz="5500" b="1" i="1" spc="-10" dirty="0">
                <a:solidFill>
                  <a:schemeClr val="bg1"/>
                </a:solidFill>
                <a:latin typeface="OpenSansCondensed-ExtraBoldItalic"/>
                <a:cs typeface="OpenSansCondensed-ExtraBoldItalic"/>
              </a:rPr>
              <a:t>Leadership</a:t>
            </a:r>
            <a:endParaRPr lang="en-ZA" sz="5500" dirty="0">
              <a:solidFill>
                <a:schemeClr val="bg1"/>
              </a:solidFill>
              <a:latin typeface="OpenSansCondensed-ExtraBoldItalic"/>
              <a:cs typeface="OpenSansCondensed-ExtraBoldItalic"/>
            </a:endParaRPr>
          </a:p>
          <a:p>
            <a:pPr marL="12700"/>
            <a:r>
              <a:rPr lang="en-ZA" sz="5500" b="1" dirty="0">
                <a:solidFill>
                  <a:schemeClr val="bg1"/>
                </a:solidFill>
                <a:latin typeface="NotoSans-Black"/>
                <a:cs typeface="NotoSans-Black"/>
              </a:rPr>
              <a:t>IS</a:t>
            </a:r>
            <a:r>
              <a:rPr lang="en-ZA" sz="5500" b="1" spc="-100" dirty="0">
                <a:solidFill>
                  <a:schemeClr val="bg1"/>
                </a:solidFill>
                <a:latin typeface="NotoSans-Black"/>
                <a:cs typeface="NotoSans-Black"/>
              </a:rPr>
              <a:t> </a:t>
            </a:r>
            <a:r>
              <a:rPr lang="en-ZA" sz="5500" b="1" spc="-20" dirty="0">
                <a:solidFill>
                  <a:schemeClr val="bg1"/>
                </a:solidFill>
                <a:latin typeface="NotoSans-Black"/>
                <a:cs typeface="NotoSans-Black"/>
              </a:rPr>
              <a:t>TRUST</a:t>
            </a:r>
            <a:endParaRPr lang="en-ZA" sz="5500" dirty="0">
              <a:solidFill>
                <a:schemeClr val="bg1"/>
              </a:solidFill>
              <a:latin typeface="NotoSans-Black"/>
              <a:cs typeface="NotoSans-Black"/>
            </a:endParaRPr>
          </a:p>
        </p:txBody>
      </p:sp>
    </p:spTree>
    <p:extLst>
      <p:ext uri="{BB962C8B-B14F-4D97-AF65-F5344CB8AC3E}">
        <p14:creationId xmlns:p14="http://schemas.microsoft.com/office/powerpoint/2010/main" val="862457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1315E"/>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23" name="object 5">
            <a:extLst>
              <a:ext uri="{FF2B5EF4-FFF2-40B4-BE49-F238E27FC236}">
                <a16:creationId xmlns:a16="http://schemas.microsoft.com/office/drawing/2014/main" id="{3C6F147B-3945-91AD-72D0-9B534821BACD}"/>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1315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2" name="object 5">
            <a:extLst>
              <a:ext uri="{FF2B5EF4-FFF2-40B4-BE49-F238E27FC236}">
                <a16:creationId xmlns:a16="http://schemas.microsoft.com/office/drawing/2014/main" id="{30BE291C-8BC7-8B7C-2CB5-9EEAEF706FF0}"/>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6869C77E-D193-30E1-ED0D-E37E76EC0C3A}"/>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BA41F630-A699-67DD-05AB-B396AA2FF5A7}"/>
              </a:ext>
            </a:extLst>
          </p:cNvPr>
          <p:cNvSpPr/>
          <p:nvPr/>
        </p:nvSpPr>
        <p:spPr>
          <a:xfrm>
            <a:off x="3843021"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58E8A88F-D190-6351-DC87-DEFDE3EA1F1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28B8094-D769-72C7-0B7C-5702A89F8514}"/>
              </a:ext>
            </a:extLst>
          </p:cNvPr>
          <p:cNvSpPr txBox="1">
            <a:spLocks/>
          </p:cNvSpPr>
          <p:nvPr/>
        </p:nvSpPr>
        <p:spPr>
          <a:xfrm>
            <a:off x="3585813" y="2327153"/>
            <a:ext cx="31134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1315E"/>
                </a:solidFill>
                <a:latin typeface="NotoSans-Black"/>
                <a:cs typeface="NotoSans-Black"/>
              </a:rPr>
              <a:t>ERIN MEYER</a:t>
            </a:r>
          </a:p>
        </p:txBody>
      </p:sp>
      <p:sp>
        <p:nvSpPr>
          <p:cNvPr id="7" name="object 11">
            <a:extLst>
              <a:ext uri="{FF2B5EF4-FFF2-40B4-BE49-F238E27FC236}">
                <a16:creationId xmlns:a16="http://schemas.microsoft.com/office/drawing/2014/main" id="{5518876A-E161-DEDB-A9BE-2F44B74BCDF3}"/>
              </a:ext>
            </a:extLst>
          </p:cNvPr>
          <p:cNvSpPr txBox="1"/>
          <p:nvPr/>
        </p:nvSpPr>
        <p:spPr>
          <a:xfrm>
            <a:off x="8172669" y="2507628"/>
            <a:ext cx="9877588" cy="795089"/>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FOSTERING A CULTURE OF REINVENTION</a:t>
            </a:r>
          </a:p>
          <a:p>
            <a:pPr marL="12700" algn="r">
              <a:lnSpc>
                <a:spcPct val="100000"/>
              </a:lnSpc>
              <a:spcBef>
                <a:spcPts val="100"/>
              </a:spcBef>
            </a:pPr>
            <a:endParaRPr lang="en-ZA" sz="2500" b="1" dirty="0">
              <a:solidFill>
                <a:schemeClr val="bg1"/>
              </a:solidFill>
              <a:latin typeface="NotoSans-Black"/>
              <a:cs typeface="NotoSans-Black"/>
            </a:endParaRPr>
          </a:p>
        </p:txBody>
      </p:sp>
      <p:sp>
        <p:nvSpPr>
          <p:cNvPr id="8" name="object 23">
            <a:extLst>
              <a:ext uri="{FF2B5EF4-FFF2-40B4-BE49-F238E27FC236}">
                <a16:creationId xmlns:a16="http://schemas.microsoft.com/office/drawing/2014/main" id="{F09F595B-1BF9-33AB-3963-482EA68E496C}"/>
              </a:ext>
            </a:extLst>
          </p:cNvPr>
          <p:cNvSpPr txBox="1"/>
          <p:nvPr/>
        </p:nvSpPr>
        <p:spPr>
          <a:xfrm>
            <a:off x="3256914" y="4359275"/>
            <a:ext cx="14262736" cy="451822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How do the leaders within your organization handle the presence of average and below-average individuals in their teams? How does this impact high-performing individuals? Furthermore, how does it influence the overall outcomes of the organization?</a:t>
            </a:r>
          </a:p>
        </p:txBody>
      </p:sp>
    </p:spTree>
    <p:extLst>
      <p:ext uri="{BB962C8B-B14F-4D97-AF65-F5344CB8AC3E}">
        <p14:creationId xmlns:p14="http://schemas.microsoft.com/office/powerpoint/2010/main" val="3688586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1315E"/>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23" name="object 5">
            <a:extLst>
              <a:ext uri="{FF2B5EF4-FFF2-40B4-BE49-F238E27FC236}">
                <a16:creationId xmlns:a16="http://schemas.microsoft.com/office/drawing/2014/main" id="{3C6F147B-3945-91AD-72D0-9B534821BACD}"/>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1315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2" name="object 5">
            <a:extLst>
              <a:ext uri="{FF2B5EF4-FFF2-40B4-BE49-F238E27FC236}">
                <a16:creationId xmlns:a16="http://schemas.microsoft.com/office/drawing/2014/main" id="{30BE291C-8BC7-8B7C-2CB5-9EEAEF706FF0}"/>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6869C77E-D193-30E1-ED0D-E37E76EC0C3A}"/>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BA41F630-A699-67DD-05AB-B396AA2FF5A7}"/>
              </a:ext>
            </a:extLst>
          </p:cNvPr>
          <p:cNvSpPr/>
          <p:nvPr/>
        </p:nvSpPr>
        <p:spPr>
          <a:xfrm>
            <a:off x="3843021"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58E8A88F-D190-6351-DC87-DEFDE3EA1F1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28B8094-D769-72C7-0B7C-5702A89F8514}"/>
              </a:ext>
            </a:extLst>
          </p:cNvPr>
          <p:cNvSpPr txBox="1">
            <a:spLocks/>
          </p:cNvSpPr>
          <p:nvPr/>
        </p:nvSpPr>
        <p:spPr>
          <a:xfrm>
            <a:off x="3585813" y="2327153"/>
            <a:ext cx="31134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1315E"/>
                </a:solidFill>
                <a:latin typeface="NotoSans-Black"/>
                <a:cs typeface="NotoSans-Black"/>
              </a:rPr>
              <a:t>ERIN MEYER</a:t>
            </a:r>
          </a:p>
        </p:txBody>
      </p:sp>
      <p:sp>
        <p:nvSpPr>
          <p:cNvPr id="7" name="object 11">
            <a:extLst>
              <a:ext uri="{FF2B5EF4-FFF2-40B4-BE49-F238E27FC236}">
                <a16:creationId xmlns:a16="http://schemas.microsoft.com/office/drawing/2014/main" id="{5518876A-E161-DEDB-A9BE-2F44B74BCDF3}"/>
              </a:ext>
            </a:extLst>
          </p:cNvPr>
          <p:cNvSpPr txBox="1"/>
          <p:nvPr/>
        </p:nvSpPr>
        <p:spPr>
          <a:xfrm>
            <a:off x="8172669" y="2507628"/>
            <a:ext cx="9877588" cy="795089"/>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FOSTERING A CULTURE OF REINVENTION</a:t>
            </a:r>
          </a:p>
          <a:p>
            <a:pPr marL="12700" algn="r">
              <a:lnSpc>
                <a:spcPct val="100000"/>
              </a:lnSpc>
              <a:spcBef>
                <a:spcPts val="100"/>
              </a:spcBef>
            </a:pPr>
            <a:endParaRPr lang="en-ZA" sz="2500" b="1" dirty="0">
              <a:solidFill>
                <a:schemeClr val="bg1"/>
              </a:solidFill>
              <a:latin typeface="NotoSans-Black"/>
              <a:cs typeface="NotoSans-Black"/>
            </a:endParaRPr>
          </a:p>
        </p:txBody>
      </p:sp>
      <p:sp>
        <p:nvSpPr>
          <p:cNvPr id="8" name="object 23">
            <a:extLst>
              <a:ext uri="{FF2B5EF4-FFF2-40B4-BE49-F238E27FC236}">
                <a16:creationId xmlns:a16="http://schemas.microsoft.com/office/drawing/2014/main" id="{A5ACFECD-1997-217F-9470-5F6D5321DBFD}"/>
              </a:ext>
            </a:extLst>
          </p:cNvPr>
          <p:cNvSpPr txBox="1"/>
          <p:nvPr/>
        </p:nvSpPr>
        <p:spPr>
          <a:xfrm>
            <a:off x="3256915" y="4664075"/>
            <a:ext cx="13590270" cy="451822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How can you and your group influence the cultural change within your organization aiming to reduce control, increase trust, and consequently enhance people’s performance?</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4519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1315E"/>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23" name="object 5">
            <a:extLst>
              <a:ext uri="{FF2B5EF4-FFF2-40B4-BE49-F238E27FC236}">
                <a16:creationId xmlns:a16="http://schemas.microsoft.com/office/drawing/2014/main" id="{3C6F147B-3945-91AD-72D0-9B534821BACD}"/>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1315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2" name="object 5">
            <a:extLst>
              <a:ext uri="{FF2B5EF4-FFF2-40B4-BE49-F238E27FC236}">
                <a16:creationId xmlns:a16="http://schemas.microsoft.com/office/drawing/2014/main" id="{30BE291C-8BC7-8B7C-2CB5-9EEAEF706FF0}"/>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6869C77E-D193-30E1-ED0D-E37E76EC0C3A}"/>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BA41F630-A699-67DD-05AB-B396AA2FF5A7}"/>
              </a:ext>
            </a:extLst>
          </p:cNvPr>
          <p:cNvSpPr/>
          <p:nvPr/>
        </p:nvSpPr>
        <p:spPr>
          <a:xfrm>
            <a:off x="3843021"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58E8A88F-D190-6351-DC87-DEFDE3EA1F1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28B8094-D769-72C7-0B7C-5702A89F8514}"/>
              </a:ext>
            </a:extLst>
          </p:cNvPr>
          <p:cNvSpPr txBox="1">
            <a:spLocks/>
          </p:cNvSpPr>
          <p:nvPr/>
        </p:nvSpPr>
        <p:spPr>
          <a:xfrm>
            <a:off x="3585813" y="2327153"/>
            <a:ext cx="31134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1315E"/>
                </a:solidFill>
                <a:latin typeface="NotoSans-Black"/>
                <a:cs typeface="NotoSans-Black"/>
              </a:rPr>
              <a:t>ERIN MEYER</a:t>
            </a:r>
          </a:p>
        </p:txBody>
      </p:sp>
      <p:sp>
        <p:nvSpPr>
          <p:cNvPr id="7" name="object 11">
            <a:extLst>
              <a:ext uri="{FF2B5EF4-FFF2-40B4-BE49-F238E27FC236}">
                <a16:creationId xmlns:a16="http://schemas.microsoft.com/office/drawing/2014/main" id="{5518876A-E161-DEDB-A9BE-2F44B74BCDF3}"/>
              </a:ext>
            </a:extLst>
          </p:cNvPr>
          <p:cNvSpPr txBox="1"/>
          <p:nvPr/>
        </p:nvSpPr>
        <p:spPr>
          <a:xfrm>
            <a:off x="8172669" y="2507628"/>
            <a:ext cx="9877588" cy="795089"/>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FOSTERING A CULTURE OF REINVENTION</a:t>
            </a:r>
          </a:p>
          <a:p>
            <a:pPr marL="12700" algn="r">
              <a:lnSpc>
                <a:spcPct val="100000"/>
              </a:lnSpc>
              <a:spcBef>
                <a:spcPts val="100"/>
              </a:spcBef>
            </a:pPr>
            <a:endParaRPr lang="en-ZA" sz="2500" b="1" dirty="0">
              <a:solidFill>
                <a:schemeClr val="bg1"/>
              </a:solidFill>
              <a:latin typeface="NotoSans-Black"/>
              <a:cs typeface="NotoSans-Black"/>
            </a:endParaRPr>
          </a:p>
        </p:txBody>
      </p:sp>
      <p:sp>
        <p:nvSpPr>
          <p:cNvPr id="8" name="object 23">
            <a:extLst>
              <a:ext uri="{FF2B5EF4-FFF2-40B4-BE49-F238E27FC236}">
                <a16:creationId xmlns:a16="http://schemas.microsoft.com/office/drawing/2014/main" id="{3E90F91F-458B-7808-8662-B85B16B9F473}"/>
              </a:ext>
            </a:extLst>
          </p:cNvPr>
          <p:cNvSpPr txBox="1"/>
          <p:nvPr/>
        </p:nvSpPr>
        <p:spPr>
          <a:xfrm>
            <a:off x="3256915" y="4664075"/>
            <a:ext cx="13590270" cy="451822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What controls or practices are you, as a leader, prepared to relinquish in order to increase trust in your team, enhance its talent density, and elevate its performance?</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89192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1315E"/>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23" name="object 5">
            <a:extLst>
              <a:ext uri="{FF2B5EF4-FFF2-40B4-BE49-F238E27FC236}">
                <a16:creationId xmlns:a16="http://schemas.microsoft.com/office/drawing/2014/main" id="{3C6F147B-3945-91AD-72D0-9B534821BACD}"/>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1315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2" name="object 5">
            <a:extLst>
              <a:ext uri="{FF2B5EF4-FFF2-40B4-BE49-F238E27FC236}">
                <a16:creationId xmlns:a16="http://schemas.microsoft.com/office/drawing/2014/main" id="{30BE291C-8BC7-8B7C-2CB5-9EEAEF706FF0}"/>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6869C77E-D193-30E1-ED0D-E37E76EC0C3A}"/>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BA41F630-A699-67DD-05AB-B396AA2FF5A7}"/>
              </a:ext>
            </a:extLst>
          </p:cNvPr>
          <p:cNvSpPr/>
          <p:nvPr/>
        </p:nvSpPr>
        <p:spPr>
          <a:xfrm>
            <a:off x="3843021"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58E8A88F-D190-6351-DC87-DEFDE3EA1F1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28B8094-D769-72C7-0B7C-5702A89F8514}"/>
              </a:ext>
            </a:extLst>
          </p:cNvPr>
          <p:cNvSpPr txBox="1">
            <a:spLocks/>
          </p:cNvSpPr>
          <p:nvPr/>
        </p:nvSpPr>
        <p:spPr>
          <a:xfrm>
            <a:off x="3585813" y="2327153"/>
            <a:ext cx="31134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1315E"/>
                </a:solidFill>
                <a:latin typeface="NotoSans-Black"/>
                <a:cs typeface="NotoSans-Black"/>
              </a:rPr>
              <a:t>ERIN MEYER</a:t>
            </a:r>
          </a:p>
        </p:txBody>
      </p:sp>
      <p:sp>
        <p:nvSpPr>
          <p:cNvPr id="7" name="object 11">
            <a:extLst>
              <a:ext uri="{FF2B5EF4-FFF2-40B4-BE49-F238E27FC236}">
                <a16:creationId xmlns:a16="http://schemas.microsoft.com/office/drawing/2014/main" id="{5518876A-E161-DEDB-A9BE-2F44B74BCDF3}"/>
              </a:ext>
            </a:extLst>
          </p:cNvPr>
          <p:cNvSpPr txBox="1"/>
          <p:nvPr/>
        </p:nvSpPr>
        <p:spPr>
          <a:xfrm>
            <a:off x="8172669" y="2507628"/>
            <a:ext cx="9877588" cy="795089"/>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FOSTERING A CULTURE OF REINVENTION</a:t>
            </a:r>
          </a:p>
          <a:p>
            <a:pPr marL="12700" algn="r">
              <a:lnSpc>
                <a:spcPct val="100000"/>
              </a:lnSpc>
              <a:spcBef>
                <a:spcPts val="100"/>
              </a:spcBef>
            </a:pPr>
            <a:endParaRPr lang="en-ZA" sz="2500" b="1" dirty="0">
              <a:solidFill>
                <a:schemeClr val="bg1"/>
              </a:solidFill>
              <a:latin typeface="NotoSans-Black"/>
              <a:cs typeface="NotoSans-Black"/>
            </a:endParaRPr>
          </a:p>
        </p:txBody>
      </p:sp>
      <p:sp>
        <p:nvSpPr>
          <p:cNvPr id="8" name="TextBox 7">
            <a:extLst>
              <a:ext uri="{FF2B5EF4-FFF2-40B4-BE49-F238E27FC236}">
                <a16:creationId xmlns:a16="http://schemas.microsoft.com/office/drawing/2014/main" id="{C0231772-C76F-5EB9-5B2C-54DA007120B3}"/>
              </a:ext>
            </a:extLst>
          </p:cNvPr>
          <p:cNvSpPr txBox="1"/>
          <p:nvPr/>
        </p:nvSpPr>
        <p:spPr>
          <a:xfrm>
            <a:off x="8147050" y="4929643"/>
            <a:ext cx="3810000" cy="784830"/>
          </a:xfrm>
          <a:prstGeom prst="rect">
            <a:avLst/>
          </a:prstGeom>
          <a:noFill/>
        </p:spPr>
        <p:txBody>
          <a:bodyPr wrap="square">
            <a:spAutoFit/>
          </a:bodyPr>
          <a:lstStyle/>
          <a:p>
            <a:pPr algn="r"/>
            <a:r>
              <a:rPr lang="en-ZA" sz="4500" b="1" i="1" dirty="0">
                <a:solidFill>
                  <a:schemeClr val="bg1"/>
                </a:solidFill>
                <a:effectLst/>
                <a:latin typeface="Open Sans Condensed Condensed" pitchFamily="2" charset="0"/>
              </a:rPr>
              <a:t>TAKING ACTION</a:t>
            </a:r>
            <a:endParaRPr lang="en-ZA" sz="4500" dirty="0">
              <a:solidFill>
                <a:schemeClr val="bg1"/>
              </a:solidFill>
              <a:effectLst/>
              <a:latin typeface="Open Sans Condensed Condensed" pitchFamily="2" charset="0"/>
            </a:endParaRPr>
          </a:p>
        </p:txBody>
      </p:sp>
      <p:sp>
        <p:nvSpPr>
          <p:cNvPr id="9" name="object 14">
            <a:extLst>
              <a:ext uri="{FF2B5EF4-FFF2-40B4-BE49-F238E27FC236}">
                <a16:creationId xmlns:a16="http://schemas.microsoft.com/office/drawing/2014/main" id="{FBE0CDBE-31A5-10AB-F956-09173A205E0B}"/>
              </a:ext>
            </a:extLst>
          </p:cNvPr>
          <p:cNvSpPr/>
          <p:nvPr/>
        </p:nvSpPr>
        <p:spPr>
          <a:xfrm>
            <a:off x="9208973" y="4706329"/>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0" name="object 14">
            <a:extLst>
              <a:ext uri="{FF2B5EF4-FFF2-40B4-BE49-F238E27FC236}">
                <a16:creationId xmlns:a16="http://schemas.microsoft.com/office/drawing/2014/main" id="{405DC9A0-2484-F7CB-BB93-6DC9159BBB19}"/>
              </a:ext>
            </a:extLst>
          </p:cNvPr>
          <p:cNvSpPr/>
          <p:nvPr/>
        </p:nvSpPr>
        <p:spPr>
          <a:xfrm>
            <a:off x="6089650" y="5807918"/>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1" name="TextBox 10">
            <a:extLst>
              <a:ext uri="{FF2B5EF4-FFF2-40B4-BE49-F238E27FC236}">
                <a16:creationId xmlns:a16="http://schemas.microsoft.com/office/drawing/2014/main" id="{2FC4311E-7D74-A559-4C38-95A0878C5B4E}"/>
              </a:ext>
            </a:extLst>
          </p:cNvPr>
          <p:cNvSpPr txBox="1"/>
          <p:nvPr/>
        </p:nvSpPr>
        <p:spPr>
          <a:xfrm>
            <a:off x="2701339" y="6979557"/>
            <a:ext cx="14701423" cy="733342"/>
          </a:xfrm>
          <a:prstGeom prst="rect">
            <a:avLst/>
          </a:prstGeom>
          <a:noFill/>
        </p:spPr>
        <p:txBody>
          <a:bodyPr wrap="square">
            <a:spAutoFit/>
          </a:bodyPr>
          <a:lstStyle/>
          <a:p>
            <a:pPr marL="571500" marR="159385" algn="ctr">
              <a:lnSpc>
                <a:spcPct val="129700"/>
              </a:lnSpc>
              <a:spcBef>
                <a:spcPts val="5"/>
              </a:spcBef>
            </a:pPr>
            <a:r>
              <a:rPr lang="en-ZA" sz="3500" b="1" i="1" dirty="0">
                <a:solidFill>
                  <a:schemeClr val="bg1"/>
                </a:solidFill>
                <a:latin typeface="OpenSans-ExtraBoldItalic"/>
                <a:cs typeface="OpenSans-ExtraBoldItalic"/>
              </a:rPr>
              <a:t>What initial steps do you plan to take?</a:t>
            </a:r>
            <a:endParaRPr lang="en-ZA" sz="3500" dirty="0">
              <a:solidFill>
                <a:schemeClr val="bg1"/>
              </a:solidFill>
              <a:latin typeface="OpenSans-ExtraBoldItalic"/>
              <a:cs typeface="OpenSans-ExtraBoldItalic"/>
            </a:endParaRPr>
          </a:p>
        </p:txBody>
      </p:sp>
    </p:spTree>
    <p:extLst>
      <p:ext uri="{BB962C8B-B14F-4D97-AF65-F5344CB8AC3E}">
        <p14:creationId xmlns:p14="http://schemas.microsoft.com/office/powerpoint/2010/main" val="1850479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49ED0626-E261-D496-3311-6286A572A8B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14" name="object 3">
            <a:extLst>
              <a:ext uri="{FF2B5EF4-FFF2-40B4-BE49-F238E27FC236}">
                <a16:creationId xmlns:a16="http://schemas.microsoft.com/office/drawing/2014/main" id="{F2F63738-3A83-4ECA-FE7D-A65982710FF5}"/>
              </a:ext>
            </a:extLst>
          </p:cNvPr>
          <p:cNvPicPr/>
          <p:nvPr/>
        </p:nvPicPr>
        <p:blipFill>
          <a:blip r:embed="rId2">
            <a:extLst>
              <a:ext uri="{28A0092B-C50C-407E-A947-70E740481C1C}">
                <a14:useLocalDpi xmlns:a14="http://schemas.microsoft.com/office/drawing/2010/main" val="0"/>
              </a:ext>
            </a:extLst>
          </a:blip>
          <a:srcRect t="9830" b="9830"/>
          <a:stretch/>
        </p:blipFill>
        <p:spPr>
          <a:xfrm>
            <a:off x="869950" y="739775"/>
            <a:ext cx="18364200" cy="9829800"/>
          </a:xfrm>
          <a:prstGeom prst="rect">
            <a:avLst/>
          </a:prstGeom>
          <a:effectLst>
            <a:innerShdw blurRad="485412">
              <a:prstClr val="black"/>
            </a:innerShdw>
          </a:effectLst>
        </p:spPr>
      </p:pic>
      <p:sp>
        <p:nvSpPr>
          <p:cNvPr id="3" name="object 5">
            <a:extLst>
              <a:ext uri="{FF2B5EF4-FFF2-40B4-BE49-F238E27FC236}">
                <a16:creationId xmlns:a16="http://schemas.microsoft.com/office/drawing/2014/main" id="{655C695C-ECAA-CB88-D1EA-4C37BE93B3B1}"/>
              </a:ext>
            </a:extLst>
          </p:cNvPr>
          <p:cNvSpPr/>
          <p:nvPr/>
        </p:nvSpPr>
        <p:spPr>
          <a:xfrm>
            <a:off x="7766050" y="2747645"/>
            <a:ext cx="10591800" cy="54864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pic>
        <p:nvPicPr>
          <p:cNvPr id="4" name="Picture 3">
            <a:extLst>
              <a:ext uri="{FF2B5EF4-FFF2-40B4-BE49-F238E27FC236}">
                <a16:creationId xmlns:a16="http://schemas.microsoft.com/office/drawing/2014/main" id="{0C462826-0427-4F15-B33A-5223B01D7C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4036" y="2747645"/>
            <a:ext cx="5456743" cy="5486400"/>
          </a:xfrm>
          <a:prstGeom prst="rect">
            <a:avLst/>
          </a:prstGeom>
          <a:solidFill>
            <a:srgbClr val="0E9CDE"/>
          </a:solidFill>
          <a:effectLst>
            <a:outerShdw blurRad="419857" sx="102000" sy="102000" algn="ctr" rotWithShape="0">
              <a:prstClr val="black">
                <a:alpha val="40000"/>
              </a:prstClr>
            </a:outerShdw>
          </a:effectLst>
        </p:spPr>
      </p:pic>
      <p:sp>
        <p:nvSpPr>
          <p:cNvPr id="5" name="object 12">
            <a:extLst>
              <a:ext uri="{FF2B5EF4-FFF2-40B4-BE49-F238E27FC236}">
                <a16:creationId xmlns:a16="http://schemas.microsoft.com/office/drawing/2014/main" id="{AD8AF6FE-2174-2A8F-1D28-F4AF55356074}"/>
              </a:ext>
            </a:extLst>
          </p:cNvPr>
          <p:cNvSpPr txBox="1">
            <a:spLocks/>
          </p:cNvSpPr>
          <p:nvPr/>
        </p:nvSpPr>
        <p:spPr>
          <a:xfrm>
            <a:off x="8541019" y="3292475"/>
            <a:ext cx="4787631" cy="1510306"/>
          </a:xfrm>
          <a:prstGeom prst="rect">
            <a:avLst/>
          </a:prstGeom>
        </p:spPr>
        <p:txBody>
          <a:bodyPr vert="horz" wrap="square" lIns="0" tIns="12700" rIns="0" bIns="0" rtlCol="0">
            <a:noAutofit/>
          </a:bodyPr>
          <a:lstStyle>
            <a:lvl1pPr>
              <a:defRPr>
                <a:latin typeface="+mj-lt"/>
                <a:ea typeface="+mj-ea"/>
                <a:cs typeface="+mj-cs"/>
              </a:defRPr>
            </a:lvl1pPr>
          </a:lstStyle>
          <a:p>
            <a:pPr marL="12700" algn="l">
              <a:spcBef>
                <a:spcPts val="100"/>
              </a:spcBef>
            </a:pPr>
            <a:r>
              <a:rPr lang="en-ZA" sz="8500" spc="40" dirty="0">
                <a:solidFill>
                  <a:srgbClr val="FFFFFF"/>
                </a:solidFill>
                <a:latin typeface="NotoSans-Black"/>
                <a:cs typeface="NotoSans-Black"/>
              </a:rPr>
              <a:t>DALLAS</a:t>
            </a:r>
            <a:endParaRPr lang="en-ZA" sz="8500" dirty="0">
              <a:latin typeface="NotoSans-Black"/>
              <a:cs typeface="NotoSans-Black"/>
            </a:endParaRPr>
          </a:p>
        </p:txBody>
      </p:sp>
      <p:sp>
        <p:nvSpPr>
          <p:cNvPr id="6" name="object 13">
            <a:extLst>
              <a:ext uri="{FF2B5EF4-FFF2-40B4-BE49-F238E27FC236}">
                <a16:creationId xmlns:a16="http://schemas.microsoft.com/office/drawing/2014/main" id="{126BD7D4-DDE6-5844-E041-B337807DD966}"/>
              </a:ext>
            </a:extLst>
          </p:cNvPr>
          <p:cNvSpPr txBox="1"/>
          <p:nvPr/>
        </p:nvSpPr>
        <p:spPr>
          <a:xfrm>
            <a:off x="11065663" y="4352428"/>
            <a:ext cx="6682587" cy="1510306"/>
          </a:xfrm>
          <a:prstGeom prst="rect">
            <a:avLst/>
          </a:prstGeom>
        </p:spPr>
        <p:txBody>
          <a:bodyPr vert="horz" wrap="square" lIns="0" tIns="12700" rIns="0" bIns="0" rtlCol="0">
            <a:noAutofit/>
          </a:bodyPr>
          <a:lstStyle/>
          <a:p>
            <a:pPr marL="12700" algn="r">
              <a:lnSpc>
                <a:spcPct val="100000"/>
              </a:lnSpc>
              <a:spcBef>
                <a:spcPts val="100"/>
              </a:spcBef>
            </a:pPr>
            <a:r>
              <a:rPr lang="en-US" sz="8500" b="1" spc="40" dirty="0">
                <a:solidFill>
                  <a:srgbClr val="FFFFFF"/>
                </a:solidFill>
                <a:latin typeface="NotoSans-Black"/>
                <a:cs typeface="NotoSans-Black"/>
              </a:rPr>
              <a:t>JENKINS</a:t>
            </a:r>
            <a:endParaRPr sz="8500" dirty="0">
              <a:latin typeface="NotoSans-Black"/>
              <a:cs typeface="NotoSans-Black"/>
            </a:endParaRPr>
          </a:p>
        </p:txBody>
      </p:sp>
      <p:sp>
        <p:nvSpPr>
          <p:cNvPr id="7" name="Rectangle 6">
            <a:extLst>
              <a:ext uri="{FF2B5EF4-FFF2-40B4-BE49-F238E27FC236}">
                <a16:creationId xmlns:a16="http://schemas.microsoft.com/office/drawing/2014/main" id="{D00BB19D-1CA4-7404-B7B2-D57E3F8B41CF}"/>
              </a:ext>
            </a:extLst>
          </p:cNvPr>
          <p:cNvSpPr/>
          <p:nvPr/>
        </p:nvSpPr>
        <p:spPr>
          <a:xfrm>
            <a:off x="13176250" y="3514228"/>
            <a:ext cx="45720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FDBE111-363D-809D-2BD3-DBCE4EA896A3}"/>
              </a:ext>
            </a:extLst>
          </p:cNvPr>
          <p:cNvSpPr/>
          <p:nvPr/>
        </p:nvSpPr>
        <p:spPr>
          <a:xfrm>
            <a:off x="8541019" y="4574181"/>
            <a:ext cx="417803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E8AC8E7-BAE1-A1E3-CD4E-F65A05F61EDD}"/>
              </a:ext>
            </a:extLst>
          </p:cNvPr>
          <p:cNvSpPr txBox="1"/>
          <p:nvPr/>
        </p:nvSpPr>
        <p:spPr>
          <a:xfrm>
            <a:off x="8451850" y="6035675"/>
            <a:ext cx="10058400" cy="1797928"/>
          </a:xfrm>
          <a:prstGeom prst="rect">
            <a:avLst/>
          </a:prstGeom>
          <a:noFill/>
        </p:spPr>
        <p:txBody>
          <a:bodyPr wrap="square">
            <a:spAutoFit/>
          </a:bodyPr>
          <a:lstStyle/>
          <a:p>
            <a:pPr marL="12700">
              <a:spcBef>
                <a:spcPts val="100"/>
              </a:spcBef>
            </a:pPr>
            <a:r>
              <a:rPr lang="en-ZA" sz="5500" b="1" i="1" dirty="0">
                <a:solidFill>
                  <a:schemeClr val="bg1"/>
                </a:solidFill>
                <a:latin typeface="OpenSansCondensed-ExtraBoldItalic"/>
                <a:cs typeface="OpenSansCondensed-ExtraBoldItalic"/>
              </a:rPr>
              <a:t>Leading</a:t>
            </a:r>
          </a:p>
          <a:p>
            <a:pPr marL="12700">
              <a:spcBef>
                <a:spcPts val="100"/>
              </a:spcBef>
            </a:pPr>
            <a:r>
              <a:rPr lang="en-ZA" sz="5500" b="1" dirty="0">
                <a:solidFill>
                  <a:schemeClr val="bg1"/>
                </a:solidFill>
                <a:latin typeface="NotoSans-Black"/>
                <a:cs typeface="NotoSans-Black"/>
              </a:rPr>
              <a:t>THE CHOSEN</a:t>
            </a:r>
          </a:p>
        </p:txBody>
      </p:sp>
    </p:spTree>
    <p:extLst>
      <p:ext uri="{BB962C8B-B14F-4D97-AF65-F5344CB8AC3E}">
        <p14:creationId xmlns:p14="http://schemas.microsoft.com/office/powerpoint/2010/main" val="917616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49ED0626-E261-D496-3311-6286A572A8B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14" name="object 3">
            <a:extLst>
              <a:ext uri="{FF2B5EF4-FFF2-40B4-BE49-F238E27FC236}">
                <a16:creationId xmlns:a16="http://schemas.microsoft.com/office/drawing/2014/main" id="{F2F63738-3A83-4ECA-FE7D-A65982710FF5}"/>
              </a:ext>
            </a:extLst>
          </p:cNvPr>
          <p:cNvPicPr/>
          <p:nvPr/>
        </p:nvPicPr>
        <p:blipFill>
          <a:blip r:embed="rId2">
            <a:extLst>
              <a:ext uri="{28A0092B-C50C-407E-A947-70E740481C1C}">
                <a14:useLocalDpi xmlns:a14="http://schemas.microsoft.com/office/drawing/2010/main" val="0"/>
              </a:ext>
            </a:extLst>
          </a:blip>
          <a:srcRect t="9830" b="9830"/>
          <a:stretch/>
        </p:blipFill>
        <p:spPr>
          <a:xfrm>
            <a:off x="869950" y="739775"/>
            <a:ext cx="18364200" cy="9829800"/>
          </a:xfrm>
          <a:prstGeom prst="rect">
            <a:avLst/>
          </a:prstGeom>
          <a:effectLst>
            <a:innerShdw blurRad="485412">
              <a:prstClr val="black"/>
            </a:innerShdw>
          </a:effectLst>
        </p:spPr>
      </p:pic>
      <p:sp>
        <p:nvSpPr>
          <p:cNvPr id="2" name="object 5">
            <a:extLst>
              <a:ext uri="{FF2B5EF4-FFF2-40B4-BE49-F238E27FC236}">
                <a16:creationId xmlns:a16="http://schemas.microsoft.com/office/drawing/2014/main" id="{12317392-C7A0-FDE4-CE88-0D25C4DD42A2}"/>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3" name="object 5">
            <a:extLst>
              <a:ext uri="{FF2B5EF4-FFF2-40B4-BE49-F238E27FC236}">
                <a16:creationId xmlns:a16="http://schemas.microsoft.com/office/drawing/2014/main" id="{BF7FBDF2-F750-68E7-376A-C2BB156EC61A}"/>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4" name="object 6">
            <a:extLst>
              <a:ext uri="{FF2B5EF4-FFF2-40B4-BE49-F238E27FC236}">
                <a16:creationId xmlns:a16="http://schemas.microsoft.com/office/drawing/2014/main" id="{D0FE08D2-169D-BDF8-17A9-0668502547F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5" name="object 7">
            <a:extLst>
              <a:ext uri="{FF2B5EF4-FFF2-40B4-BE49-F238E27FC236}">
                <a16:creationId xmlns:a16="http://schemas.microsoft.com/office/drawing/2014/main" id="{A24C1FEC-0303-A844-426B-3742AE3309AC}"/>
              </a:ext>
            </a:extLst>
          </p:cNvPr>
          <p:cNvSpPr/>
          <p:nvPr/>
        </p:nvSpPr>
        <p:spPr>
          <a:xfrm>
            <a:off x="4933917"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6" name="object 8">
            <a:extLst>
              <a:ext uri="{FF2B5EF4-FFF2-40B4-BE49-F238E27FC236}">
                <a16:creationId xmlns:a16="http://schemas.microsoft.com/office/drawing/2014/main" id="{554F61BF-3259-838A-70D9-6603CC5CCB5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7" name="object 9">
            <a:extLst>
              <a:ext uri="{FF2B5EF4-FFF2-40B4-BE49-F238E27FC236}">
                <a16:creationId xmlns:a16="http://schemas.microsoft.com/office/drawing/2014/main" id="{BDF8E922-6263-E63D-CB96-2217549A912F}"/>
              </a:ext>
            </a:extLst>
          </p:cNvPr>
          <p:cNvSpPr txBox="1">
            <a:spLocks/>
          </p:cNvSpPr>
          <p:nvPr/>
        </p:nvSpPr>
        <p:spPr>
          <a:xfrm>
            <a:off x="3585813" y="2327153"/>
            <a:ext cx="4180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DALLAS JENKINS</a:t>
            </a:r>
          </a:p>
        </p:txBody>
      </p:sp>
      <p:sp>
        <p:nvSpPr>
          <p:cNvPr id="8" name="object 11">
            <a:extLst>
              <a:ext uri="{FF2B5EF4-FFF2-40B4-BE49-F238E27FC236}">
                <a16:creationId xmlns:a16="http://schemas.microsoft.com/office/drawing/2014/main" id="{B94F6A8C-33AB-EFC9-60DD-6463BC20688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LEADING THE CHOSEN</a:t>
            </a:r>
            <a:endParaRPr sz="2500" dirty="0">
              <a:solidFill>
                <a:schemeClr val="bg1"/>
              </a:solidFill>
              <a:latin typeface="NotoSans-Black"/>
              <a:cs typeface="NotoSans-Black"/>
            </a:endParaRPr>
          </a:p>
        </p:txBody>
      </p:sp>
      <p:sp>
        <p:nvSpPr>
          <p:cNvPr id="9" name="object 23">
            <a:extLst>
              <a:ext uri="{FF2B5EF4-FFF2-40B4-BE49-F238E27FC236}">
                <a16:creationId xmlns:a16="http://schemas.microsoft.com/office/drawing/2014/main" id="{7989E80D-D4EC-6B4F-F08F-F1DCC28C81A8}"/>
              </a:ext>
            </a:extLst>
          </p:cNvPr>
          <p:cNvSpPr txBox="1"/>
          <p:nvPr/>
        </p:nvSpPr>
        <p:spPr>
          <a:xfrm>
            <a:off x="3256915" y="4922715"/>
            <a:ext cx="13590270" cy="267156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Which principle from Jenkins’ talk grabbed your attention?</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9321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49ED0626-E261-D496-3311-6286A572A8B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14" name="object 3">
            <a:extLst>
              <a:ext uri="{FF2B5EF4-FFF2-40B4-BE49-F238E27FC236}">
                <a16:creationId xmlns:a16="http://schemas.microsoft.com/office/drawing/2014/main" id="{F2F63738-3A83-4ECA-FE7D-A65982710FF5}"/>
              </a:ext>
            </a:extLst>
          </p:cNvPr>
          <p:cNvPicPr/>
          <p:nvPr/>
        </p:nvPicPr>
        <p:blipFill>
          <a:blip r:embed="rId2">
            <a:extLst>
              <a:ext uri="{28A0092B-C50C-407E-A947-70E740481C1C}">
                <a14:useLocalDpi xmlns:a14="http://schemas.microsoft.com/office/drawing/2010/main" val="0"/>
              </a:ext>
            </a:extLst>
          </a:blip>
          <a:srcRect t="9830" b="9830"/>
          <a:stretch/>
        </p:blipFill>
        <p:spPr>
          <a:xfrm>
            <a:off x="869950" y="739775"/>
            <a:ext cx="18364200" cy="9829800"/>
          </a:xfrm>
          <a:prstGeom prst="rect">
            <a:avLst/>
          </a:prstGeom>
          <a:effectLst>
            <a:innerShdw blurRad="485412">
              <a:prstClr val="black"/>
            </a:innerShdw>
          </a:effectLst>
        </p:spPr>
      </p:pic>
      <p:sp>
        <p:nvSpPr>
          <p:cNvPr id="2" name="object 5">
            <a:extLst>
              <a:ext uri="{FF2B5EF4-FFF2-40B4-BE49-F238E27FC236}">
                <a16:creationId xmlns:a16="http://schemas.microsoft.com/office/drawing/2014/main" id="{12317392-C7A0-FDE4-CE88-0D25C4DD42A2}"/>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3" name="object 5">
            <a:extLst>
              <a:ext uri="{FF2B5EF4-FFF2-40B4-BE49-F238E27FC236}">
                <a16:creationId xmlns:a16="http://schemas.microsoft.com/office/drawing/2014/main" id="{BF7FBDF2-F750-68E7-376A-C2BB156EC61A}"/>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4" name="object 6">
            <a:extLst>
              <a:ext uri="{FF2B5EF4-FFF2-40B4-BE49-F238E27FC236}">
                <a16:creationId xmlns:a16="http://schemas.microsoft.com/office/drawing/2014/main" id="{D0FE08D2-169D-BDF8-17A9-0668502547F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5" name="object 7">
            <a:extLst>
              <a:ext uri="{FF2B5EF4-FFF2-40B4-BE49-F238E27FC236}">
                <a16:creationId xmlns:a16="http://schemas.microsoft.com/office/drawing/2014/main" id="{A24C1FEC-0303-A844-426B-3742AE3309AC}"/>
              </a:ext>
            </a:extLst>
          </p:cNvPr>
          <p:cNvSpPr/>
          <p:nvPr/>
        </p:nvSpPr>
        <p:spPr>
          <a:xfrm>
            <a:off x="4933917"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6" name="object 8">
            <a:extLst>
              <a:ext uri="{FF2B5EF4-FFF2-40B4-BE49-F238E27FC236}">
                <a16:creationId xmlns:a16="http://schemas.microsoft.com/office/drawing/2014/main" id="{554F61BF-3259-838A-70D9-6603CC5CCB5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7" name="object 9">
            <a:extLst>
              <a:ext uri="{FF2B5EF4-FFF2-40B4-BE49-F238E27FC236}">
                <a16:creationId xmlns:a16="http://schemas.microsoft.com/office/drawing/2014/main" id="{BDF8E922-6263-E63D-CB96-2217549A912F}"/>
              </a:ext>
            </a:extLst>
          </p:cNvPr>
          <p:cNvSpPr txBox="1">
            <a:spLocks/>
          </p:cNvSpPr>
          <p:nvPr/>
        </p:nvSpPr>
        <p:spPr>
          <a:xfrm>
            <a:off x="3585813" y="2327153"/>
            <a:ext cx="4180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DALLAS JENKINS</a:t>
            </a:r>
          </a:p>
        </p:txBody>
      </p:sp>
      <p:sp>
        <p:nvSpPr>
          <p:cNvPr id="8" name="object 11">
            <a:extLst>
              <a:ext uri="{FF2B5EF4-FFF2-40B4-BE49-F238E27FC236}">
                <a16:creationId xmlns:a16="http://schemas.microsoft.com/office/drawing/2014/main" id="{B94F6A8C-33AB-EFC9-60DD-6463BC20688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LEADING THE CHOSEN</a:t>
            </a:r>
            <a:endParaRPr sz="2500" dirty="0">
              <a:solidFill>
                <a:schemeClr val="bg1"/>
              </a:solidFill>
              <a:latin typeface="NotoSans-Black"/>
              <a:cs typeface="NotoSans-Black"/>
            </a:endParaRPr>
          </a:p>
        </p:txBody>
      </p:sp>
      <p:sp>
        <p:nvSpPr>
          <p:cNvPr id="11" name="TextBox 10">
            <a:extLst>
              <a:ext uri="{FF2B5EF4-FFF2-40B4-BE49-F238E27FC236}">
                <a16:creationId xmlns:a16="http://schemas.microsoft.com/office/drawing/2014/main" id="{CD436DA3-052B-8EDA-C622-0AB014C6358A}"/>
              </a:ext>
            </a:extLst>
          </p:cNvPr>
          <p:cNvSpPr txBox="1"/>
          <p:nvPr/>
        </p:nvSpPr>
        <p:spPr>
          <a:xfrm>
            <a:off x="3041650" y="3978275"/>
            <a:ext cx="14325600" cy="4708981"/>
          </a:xfrm>
          <a:prstGeom prst="rect">
            <a:avLst/>
          </a:prstGeom>
          <a:noFill/>
        </p:spPr>
        <p:txBody>
          <a:bodyPr wrap="square">
            <a:spAutoFit/>
          </a:bodyPr>
          <a:lstStyle/>
          <a:p>
            <a:pPr marL="698500" indent="-457200">
              <a:spcBef>
                <a:spcPts val="480"/>
              </a:spcBef>
              <a:buFont typeface="Arial" panose="020B0604020202020204" pitchFamily="34" charset="0"/>
              <a:buChar char="•"/>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Understanding your role and God’s role</a:t>
            </a:r>
          </a:p>
          <a:p>
            <a:pPr marL="698500" indent="-457200">
              <a:spcBef>
                <a:spcPts val="620"/>
              </a:spcBef>
              <a:buFont typeface="Arial" panose="020B0604020202020204" pitchFamily="34" charset="0"/>
              <a:buChar char="•"/>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Dealing with criticism</a:t>
            </a:r>
          </a:p>
          <a:p>
            <a:pPr marL="698500" marR="193675" indent="-457200">
              <a:buFont typeface="Arial" panose="020B0604020202020204" pitchFamily="34" charset="0"/>
              <a:buChar char="•"/>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As a leader, protecting people and the business </a:t>
            </a:r>
          </a:p>
          <a:p>
            <a:pPr marL="698500" marR="193675" indent="-457200">
              <a:buFont typeface="Arial" panose="020B0604020202020204" pitchFamily="34" charset="0"/>
              <a:buChar char="•"/>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Knowing how to connect with different individuals </a:t>
            </a:r>
          </a:p>
          <a:p>
            <a:pPr marL="698500" marR="193675" indent="-457200">
              <a:buFont typeface="Arial" panose="020B0604020202020204" pitchFamily="34" charset="0"/>
              <a:buChar char="•"/>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Prioritizing service over results</a:t>
            </a:r>
          </a:p>
          <a:p>
            <a:pPr marL="698500" indent="-457200">
              <a:spcBef>
                <a:spcPts val="620"/>
              </a:spcBef>
              <a:buFont typeface="Arial" panose="020B0604020202020204" pitchFamily="34" charset="0"/>
              <a:buChar char="•"/>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Striving for maximum time efficiency</a:t>
            </a:r>
          </a:p>
          <a:p>
            <a:pPr marL="698500" indent="-457200">
              <a:spcBef>
                <a:spcPts val="620"/>
              </a:spcBef>
              <a:buFont typeface="Arial" panose="020B0604020202020204" pitchFamily="34" charset="0"/>
              <a:buChar char="•"/>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Communicating effectively</a:t>
            </a:r>
          </a:p>
          <a:p>
            <a:pPr marL="698500" indent="-457200">
              <a:spcBef>
                <a:spcPts val="620"/>
              </a:spcBef>
              <a:buFont typeface="Arial" panose="020B0604020202020204" pitchFamily="34" charset="0"/>
              <a:buChar char="•"/>
              <a:tabLst>
                <a:tab pos="3318510" algn="l"/>
              </a:tabLst>
            </a:pPr>
            <a:r>
              <a:rPr lang="en-ZA" sz="35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Other_______________________________________</a:t>
            </a:r>
            <a:endParaRPr lang="en-US" sz="35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787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49ED0626-E261-D496-3311-6286A572A8B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14" name="object 3">
            <a:extLst>
              <a:ext uri="{FF2B5EF4-FFF2-40B4-BE49-F238E27FC236}">
                <a16:creationId xmlns:a16="http://schemas.microsoft.com/office/drawing/2014/main" id="{F2F63738-3A83-4ECA-FE7D-A65982710FF5}"/>
              </a:ext>
            </a:extLst>
          </p:cNvPr>
          <p:cNvPicPr/>
          <p:nvPr/>
        </p:nvPicPr>
        <p:blipFill>
          <a:blip r:embed="rId2">
            <a:extLst>
              <a:ext uri="{28A0092B-C50C-407E-A947-70E740481C1C}">
                <a14:useLocalDpi xmlns:a14="http://schemas.microsoft.com/office/drawing/2010/main" val="0"/>
              </a:ext>
            </a:extLst>
          </a:blip>
          <a:srcRect t="9830" b="9830"/>
          <a:stretch/>
        </p:blipFill>
        <p:spPr>
          <a:xfrm>
            <a:off x="869950" y="739775"/>
            <a:ext cx="18364200" cy="9829800"/>
          </a:xfrm>
          <a:prstGeom prst="rect">
            <a:avLst/>
          </a:prstGeom>
          <a:effectLst>
            <a:innerShdw blurRad="485412">
              <a:prstClr val="black"/>
            </a:innerShdw>
          </a:effectLst>
        </p:spPr>
      </p:pic>
      <p:sp>
        <p:nvSpPr>
          <p:cNvPr id="2" name="object 5">
            <a:extLst>
              <a:ext uri="{FF2B5EF4-FFF2-40B4-BE49-F238E27FC236}">
                <a16:creationId xmlns:a16="http://schemas.microsoft.com/office/drawing/2014/main" id="{12317392-C7A0-FDE4-CE88-0D25C4DD42A2}"/>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3" name="object 5">
            <a:extLst>
              <a:ext uri="{FF2B5EF4-FFF2-40B4-BE49-F238E27FC236}">
                <a16:creationId xmlns:a16="http://schemas.microsoft.com/office/drawing/2014/main" id="{BF7FBDF2-F750-68E7-376A-C2BB156EC61A}"/>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4" name="object 6">
            <a:extLst>
              <a:ext uri="{FF2B5EF4-FFF2-40B4-BE49-F238E27FC236}">
                <a16:creationId xmlns:a16="http://schemas.microsoft.com/office/drawing/2014/main" id="{D0FE08D2-169D-BDF8-17A9-0668502547F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5" name="object 7">
            <a:extLst>
              <a:ext uri="{FF2B5EF4-FFF2-40B4-BE49-F238E27FC236}">
                <a16:creationId xmlns:a16="http://schemas.microsoft.com/office/drawing/2014/main" id="{A24C1FEC-0303-A844-426B-3742AE3309AC}"/>
              </a:ext>
            </a:extLst>
          </p:cNvPr>
          <p:cNvSpPr/>
          <p:nvPr/>
        </p:nvSpPr>
        <p:spPr>
          <a:xfrm>
            <a:off x="4933917"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6" name="object 8">
            <a:extLst>
              <a:ext uri="{FF2B5EF4-FFF2-40B4-BE49-F238E27FC236}">
                <a16:creationId xmlns:a16="http://schemas.microsoft.com/office/drawing/2014/main" id="{554F61BF-3259-838A-70D9-6603CC5CCB5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7" name="object 9">
            <a:extLst>
              <a:ext uri="{FF2B5EF4-FFF2-40B4-BE49-F238E27FC236}">
                <a16:creationId xmlns:a16="http://schemas.microsoft.com/office/drawing/2014/main" id="{BDF8E922-6263-E63D-CB96-2217549A912F}"/>
              </a:ext>
            </a:extLst>
          </p:cNvPr>
          <p:cNvSpPr txBox="1">
            <a:spLocks/>
          </p:cNvSpPr>
          <p:nvPr/>
        </p:nvSpPr>
        <p:spPr>
          <a:xfrm>
            <a:off x="3585813" y="2327153"/>
            <a:ext cx="4180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DALLAS JENKINS</a:t>
            </a:r>
          </a:p>
        </p:txBody>
      </p:sp>
      <p:sp>
        <p:nvSpPr>
          <p:cNvPr id="8" name="object 11">
            <a:extLst>
              <a:ext uri="{FF2B5EF4-FFF2-40B4-BE49-F238E27FC236}">
                <a16:creationId xmlns:a16="http://schemas.microsoft.com/office/drawing/2014/main" id="{B94F6A8C-33AB-EFC9-60DD-6463BC20688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LEADING THE CHOSEN</a:t>
            </a:r>
            <a:endParaRPr sz="2500" dirty="0">
              <a:solidFill>
                <a:schemeClr val="bg1"/>
              </a:solidFill>
              <a:latin typeface="NotoSans-Black"/>
              <a:cs typeface="NotoSans-Black"/>
            </a:endParaRPr>
          </a:p>
        </p:txBody>
      </p:sp>
      <p:sp>
        <p:nvSpPr>
          <p:cNvPr id="9" name="object 23">
            <a:extLst>
              <a:ext uri="{FF2B5EF4-FFF2-40B4-BE49-F238E27FC236}">
                <a16:creationId xmlns:a16="http://schemas.microsoft.com/office/drawing/2014/main" id="{54B64569-D540-F303-A93F-58EAE38ECB21}"/>
              </a:ext>
            </a:extLst>
          </p:cNvPr>
          <p:cNvSpPr txBox="1"/>
          <p:nvPr/>
        </p:nvSpPr>
        <p:spPr>
          <a:xfrm>
            <a:off x="3256915" y="4922715"/>
            <a:ext cx="13590270" cy="82490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How does this principle apply to your context?</a:t>
            </a:r>
          </a:p>
        </p:txBody>
      </p:sp>
    </p:spTree>
    <p:extLst>
      <p:ext uri="{BB962C8B-B14F-4D97-AF65-F5344CB8AC3E}">
        <p14:creationId xmlns:p14="http://schemas.microsoft.com/office/powerpoint/2010/main" val="2139677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49ED0626-E261-D496-3311-6286A572A8B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14" name="object 3">
            <a:extLst>
              <a:ext uri="{FF2B5EF4-FFF2-40B4-BE49-F238E27FC236}">
                <a16:creationId xmlns:a16="http://schemas.microsoft.com/office/drawing/2014/main" id="{F2F63738-3A83-4ECA-FE7D-A65982710FF5}"/>
              </a:ext>
            </a:extLst>
          </p:cNvPr>
          <p:cNvPicPr/>
          <p:nvPr/>
        </p:nvPicPr>
        <p:blipFill>
          <a:blip r:embed="rId2">
            <a:extLst>
              <a:ext uri="{28A0092B-C50C-407E-A947-70E740481C1C}">
                <a14:useLocalDpi xmlns:a14="http://schemas.microsoft.com/office/drawing/2010/main" val="0"/>
              </a:ext>
            </a:extLst>
          </a:blip>
          <a:srcRect t="9830" b="9830"/>
          <a:stretch/>
        </p:blipFill>
        <p:spPr>
          <a:xfrm>
            <a:off x="869950" y="739775"/>
            <a:ext cx="18364200" cy="9829800"/>
          </a:xfrm>
          <a:prstGeom prst="rect">
            <a:avLst/>
          </a:prstGeom>
          <a:effectLst>
            <a:innerShdw blurRad="485412">
              <a:prstClr val="black"/>
            </a:innerShdw>
          </a:effectLst>
        </p:spPr>
      </p:pic>
      <p:sp>
        <p:nvSpPr>
          <p:cNvPr id="2" name="object 5">
            <a:extLst>
              <a:ext uri="{FF2B5EF4-FFF2-40B4-BE49-F238E27FC236}">
                <a16:creationId xmlns:a16="http://schemas.microsoft.com/office/drawing/2014/main" id="{12317392-C7A0-FDE4-CE88-0D25C4DD42A2}"/>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3" name="object 5">
            <a:extLst>
              <a:ext uri="{FF2B5EF4-FFF2-40B4-BE49-F238E27FC236}">
                <a16:creationId xmlns:a16="http://schemas.microsoft.com/office/drawing/2014/main" id="{BF7FBDF2-F750-68E7-376A-C2BB156EC61A}"/>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4" name="object 6">
            <a:extLst>
              <a:ext uri="{FF2B5EF4-FFF2-40B4-BE49-F238E27FC236}">
                <a16:creationId xmlns:a16="http://schemas.microsoft.com/office/drawing/2014/main" id="{D0FE08D2-169D-BDF8-17A9-0668502547F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5" name="object 7">
            <a:extLst>
              <a:ext uri="{FF2B5EF4-FFF2-40B4-BE49-F238E27FC236}">
                <a16:creationId xmlns:a16="http://schemas.microsoft.com/office/drawing/2014/main" id="{A24C1FEC-0303-A844-426B-3742AE3309AC}"/>
              </a:ext>
            </a:extLst>
          </p:cNvPr>
          <p:cNvSpPr/>
          <p:nvPr/>
        </p:nvSpPr>
        <p:spPr>
          <a:xfrm>
            <a:off x="4933917"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6" name="object 8">
            <a:extLst>
              <a:ext uri="{FF2B5EF4-FFF2-40B4-BE49-F238E27FC236}">
                <a16:creationId xmlns:a16="http://schemas.microsoft.com/office/drawing/2014/main" id="{554F61BF-3259-838A-70D9-6603CC5CCB5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7" name="object 9">
            <a:extLst>
              <a:ext uri="{FF2B5EF4-FFF2-40B4-BE49-F238E27FC236}">
                <a16:creationId xmlns:a16="http://schemas.microsoft.com/office/drawing/2014/main" id="{BDF8E922-6263-E63D-CB96-2217549A912F}"/>
              </a:ext>
            </a:extLst>
          </p:cNvPr>
          <p:cNvSpPr txBox="1">
            <a:spLocks/>
          </p:cNvSpPr>
          <p:nvPr/>
        </p:nvSpPr>
        <p:spPr>
          <a:xfrm>
            <a:off x="3585813" y="2327153"/>
            <a:ext cx="4180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DALLAS JENKINS</a:t>
            </a:r>
          </a:p>
        </p:txBody>
      </p:sp>
      <p:sp>
        <p:nvSpPr>
          <p:cNvPr id="8" name="object 11">
            <a:extLst>
              <a:ext uri="{FF2B5EF4-FFF2-40B4-BE49-F238E27FC236}">
                <a16:creationId xmlns:a16="http://schemas.microsoft.com/office/drawing/2014/main" id="{B94F6A8C-33AB-EFC9-60DD-6463BC20688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LEADING THE CHOSEN</a:t>
            </a:r>
            <a:endParaRPr sz="2500" dirty="0">
              <a:solidFill>
                <a:schemeClr val="bg1"/>
              </a:solidFill>
              <a:latin typeface="NotoSans-Black"/>
              <a:cs typeface="NotoSans-Black"/>
            </a:endParaRPr>
          </a:p>
        </p:txBody>
      </p:sp>
      <p:sp>
        <p:nvSpPr>
          <p:cNvPr id="9" name="object 23">
            <a:extLst>
              <a:ext uri="{FF2B5EF4-FFF2-40B4-BE49-F238E27FC236}">
                <a16:creationId xmlns:a16="http://schemas.microsoft.com/office/drawing/2014/main" id="{5E24BB70-FF0C-7157-D500-03DB6DB3B4CA}"/>
              </a:ext>
            </a:extLst>
          </p:cNvPr>
          <p:cNvSpPr txBox="1"/>
          <p:nvPr/>
        </p:nvSpPr>
        <p:spPr>
          <a:xfrm>
            <a:off x="3256915" y="4922715"/>
            <a:ext cx="13590270" cy="174823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How do you plan to integrate this principle into both your personal life and leadership?</a:t>
            </a:r>
          </a:p>
        </p:txBody>
      </p:sp>
    </p:spTree>
    <p:extLst>
      <p:ext uri="{BB962C8B-B14F-4D97-AF65-F5344CB8AC3E}">
        <p14:creationId xmlns:p14="http://schemas.microsoft.com/office/powerpoint/2010/main" val="929144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49ED0626-E261-D496-3311-6286A572A8B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14" name="object 3">
            <a:extLst>
              <a:ext uri="{FF2B5EF4-FFF2-40B4-BE49-F238E27FC236}">
                <a16:creationId xmlns:a16="http://schemas.microsoft.com/office/drawing/2014/main" id="{F2F63738-3A83-4ECA-FE7D-A65982710FF5}"/>
              </a:ext>
            </a:extLst>
          </p:cNvPr>
          <p:cNvPicPr/>
          <p:nvPr/>
        </p:nvPicPr>
        <p:blipFill>
          <a:blip r:embed="rId2">
            <a:extLst>
              <a:ext uri="{28A0092B-C50C-407E-A947-70E740481C1C}">
                <a14:useLocalDpi xmlns:a14="http://schemas.microsoft.com/office/drawing/2010/main" val="0"/>
              </a:ext>
            </a:extLst>
          </a:blip>
          <a:srcRect t="9830" b="9830"/>
          <a:stretch/>
        </p:blipFill>
        <p:spPr>
          <a:xfrm>
            <a:off x="869950" y="739775"/>
            <a:ext cx="18364200" cy="9829800"/>
          </a:xfrm>
          <a:prstGeom prst="rect">
            <a:avLst/>
          </a:prstGeom>
          <a:effectLst>
            <a:innerShdw blurRad="485412">
              <a:prstClr val="black"/>
            </a:innerShdw>
          </a:effectLst>
        </p:spPr>
      </p:pic>
      <p:sp>
        <p:nvSpPr>
          <p:cNvPr id="2" name="object 5">
            <a:extLst>
              <a:ext uri="{FF2B5EF4-FFF2-40B4-BE49-F238E27FC236}">
                <a16:creationId xmlns:a16="http://schemas.microsoft.com/office/drawing/2014/main" id="{12317392-C7A0-FDE4-CE88-0D25C4DD42A2}"/>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3" name="object 5">
            <a:extLst>
              <a:ext uri="{FF2B5EF4-FFF2-40B4-BE49-F238E27FC236}">
                <a16:creationId xmlns:a16="http://schemas.microsoft.com/office/drawing/2014/main" id="{BF7FBDF2-F750-68E7-376A-C2BB156EC61A}"/>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4" name="object 6">
            <a:extLst>
              <a:ext uri="{FF2B5EF4-FFF2-40B4-BE49-F238E27FC236}">
                <a16:creationId xmlns:a16="http://schemas.microsoft.com/office/drawing/2014/main" id="{D0FE08D2-169D-BDF8-17A9-0668502547F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5" name="object 7">
            <a:extLst>
              <a:ext uri="{FF2B5EF4-FFF2-40B4-BE49-F238E27FC236}">
                <a16:creationId xmlns:a16="http://schemas.microsoft.com/office/drawing/2014/main" id="{A24C1FEC-0303-A844-426B-3742AE3309AC}"/>
              </a:ext>
            </a:extLst>
          </p:cNvPr>
          <p:cNvSpPr/>
          <p:nvPr/>
        </p:nvSpPr>
        <p:spPr>
          <a:xfrm>
            <a:off x="4933917"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6" name="object 8">
            <a:extLst>
              <a:ext uri="{FF2B5EF4-FFF2-40B4-BE49-F238E27FC236}">
                <a16:creationId xmlns:a16="http://schemas.microsoft.com/office/drawing/2014/main" id="{554F61BF-3259-838A-70D9-6603CC5CCB5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7" name="object 9">
            <a:extLst>
              <a:ext uri="{FF2B5EF4-FFF2-40B4-BE49-F238E27FC236}">
                <a16:creationId xmlns:a16="http://schemas.microsoft.com/office/drawing/2014/main" id="{BDF8E922-6263-E63D-CB96-2217549A912F}"/>
              </a:ext>
            </a:extLst>
          </p:cNvPr>
          <p:cNvSpPr txBox="1">
            <a:spLocks/>
          </p:cNvSpPr>
          <p:nvPr/>
        </p:nvSpPr>
        <p:spPr>
          <a:xfrm>
            <a:off x="3585813" y="2327153"/>
            <a:ext cx="4180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DALLAS JENKINS</a:t>
            </a:r>
          </a:p>
        </p:txBody>
      </p:sp>
      <p:sp>
        <p:nvSpPr>
          <p:cNvPr id="8" name="object 11">
            <a:extLst>
              <a:ext uri="{FF2B5EF4-FFF2-40B4-BE49-F238E27FC236}">
                <a16:creationId xmlns:a16="http://schemas.microsoft.com/office/drawing/2014/main" id="{B94F6A8C-33AB-EFC9-60DD-6463BC20688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LEADING THE CHOSEN</a:t>
            </a:r>
            <a:endParaRPr sz="2500" dirty="0">
              <a:solidFill>
                <a:schemeClr val="bg1"/>
              </a:solidFill>
              <a:latin typeface="NotoSans-Black"/>
              <a:cs typeface="NotoSans-Black"/>
            </a:endParaRPr>
          </a:p>
        </p:txBody>
      </p:sp>
      <p:sp>
        <p:nvSpPr>
          <p:cNvPr id="9" name="object 23">
            <a:extLst>
              <a:ext uri="{FF2B5EF4-FFF2-40B4-BE49-F238E27FC236}">
                <a16:creationId xmlns:a16="http://schemas.microsoft.com/office/drawing/2014/main" id="{688A7B98-381A-4F07-0DA6-638632D3156A}"/>
              </a:ext>
            </a:extLst>
          </p:cNvPr>
          <p:cNvSpPr txBox="1"/>
          <p:nvPr/>
        </p:nvSpPr>
        <p:spPr>
          <a:xfrm>
            <a:off x="3256915" y="4922715"/>
            <a:ext cx="13590270" cy="174823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What initial step will you take? </a:t>
            </a:r>
            <a:b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When do you intend to take it?</a:t>
            </a:r>
          </a:p>
        </p:txBody>
      </p:sp>
    </p:spTree>
    <p:extLst>
      <p:ext uri="{BB962C8B-B14F-4D97-AF65-F5344CB8AC3E}">
        <p14:creationId xmlns:p14="http://schemas.microsoft.com/office/powerpoint/2010/main" val="2593732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9CDE">
            <a:alpha val="0"/>
          </a:srgb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44314CE8-523A-37EC-D363-CC2E194219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E9CDE"/>
          </a:solidFill>
        </p:spPr>
        <p:txBody>
          <a:bodyPr wrap="square" lIns="0" tIns="0" rIns="0" bIns="0" rtlCol="0"/>
          <a:lstStyle/>
          <a:p>
            <a:endParaRPr/>
          </a:p>
        </p:txBody>
      </p:sp>
      <p:pic>
        <p:nvPicPr>
          <p:cNvPr id="8" name="object 3">
            <a:extLst>
              <a:ext uri="{FF2B5EF4-FFF2-40B4-BE49-F238E27FC236}">
                <a16:creationId xmlns:a16="http://schemas.microsoft.com/office/drawing/2014/main" id="{F7298E50-4C6E-1844-984F-2B30F366AA71}"/>
              </a:ext>
            </a:extLst>
          </p:cNvPr>
          <p:cNvPicPr/>
          <p:nvPr/>
        </p:nvPicPr>
        <p:blipFill>
          <a:blip r:embed="rId2">
            <a:extLst>
              <a:ext uri="{28A0092B-C50C-407E-A947-70E740481C1C}">
                <a14:useLocalDpi xmlns:a14="http://schemas.microsoft.com/office/drawing/2010/main" val="0"/>
              </a:ext>
            </a:extLst>
          </a:blip>
          <a:srcRect t="1864" b="1864"/>
          <a:stretch/>
        </p:blipFill>
        <p:spPr>
          <a:xfrm>
            <a:off x="831850" y="663575"/>
            <a:ext cx="18440400" cy="99822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C8E03510-5AD3-2AEC-CBC9-5387B1AF5449}"/>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E9CDE"/>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B37318DB-C44D-C196-B8DE-930DB7D71B9C}"/>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25E299CD-8624-C2E1-2928-37090DE8578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C6A4420C-F4E2-5FDA-1D43-83E925F11164}"/>
              </a:ext>
            </a:extLst>
          </p:cNvPr>
          <p:cNvSpPr/>
          <p:nvPr/>
        </p:nvSpPr>
        <p:spPr>
          <a:xfrm>
            <a:off x="5316439"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08CC42B0-614B-1C51-10FF-BF125FDC5E49}"/>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AB703E7B-4C31-B3E9-B88F-D95F2815AA68}"/>
              </a:ext>
            </a:extLst>
          </p:cNvPr>
          <p:cNvSpPr txBox="1">
            <a:spLocks/>
          </p:cNvSpPr>
          <p:nvPr/>
        </p:nvSpPr>
        <p:spPr>
          <a:xfrm>
            <a:off x="3585812" y="2327153"/>
            <a:ext cx="4586857"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E9CDE"/>
                </a:solidFill>
                <a:latin typeface="NotoSans-Black"/>
                <a:cs typeface="NotoSans-Black"/>
              </a:rPr>
              <a:t>CRAIG GROESCHEL </a:t>
            </a:r>
          </a:p>
        </p:txBody>
      </p:sp>
      <p:sp>
        <p:nvSpPr>
          <p:cNvPr id="12" name="object 11">
            <a:extLst>
              <a:ext uri="{FF2B5EF4-FFF2-40B4-BE49-F238E27FC236}">
                <a16:creationId xmlns:a16="http://schemas.microsoft.com/office/drawing/2014/main" id="{D3D7C22B-A63E-936B-282A-ACCF8E9F315D}"/>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sz="2500" b="1" dirty="0">
                <a:solidFill>
                  <a:schemeClr val="bg1"/>
                </a:solidFill>
                <a:latin typeface="NotoSans-Black"/>
                <a:cs typeface="NotoSans-Black"/>
              </a:rPr>
              <a:t>THE</a:t>
            </a:r>
            <a:r>
              <a:rPr sz="2500" b="1" spc="190" dirty="0">
                <a:solidFill>
                  <a:schemeClr val="bg1"/>
                </a:solidFill>
                <a:latin typeface="NotoSans-Black"/>
                <a:cs typeface="NotoSans-Black"/>
              </a:rPr>
              <a:t> </a:t>
            </a:r>
            <a:r>
              <a:rPr sz="2500" b="1" spc="50" dirty="0">
                <a:solidFill>
                  <a:schemeClr val="bg1"/>
                </a:solidFill>
                <a:latin typeface="NotoSans-Black"/>
                <a:cs typeface="NotoSans-Black"/>
              </a:rPr>
              <a:t>FUTURE</a:t>
            </a:r>
            <a:r>
              <a:rPr sz="2500" b="1" spc="195" dirty="0">
                <a:solidFill>
                  <a:schemeClr val="bg1"/>
                </a:solidFill>
                <a:latin typeface="NotoSans-Black"/>
                <a:cs typeface="NotoSans-Black"/>
              </a:rPr>
              <a:t> </a:t>
            </a:r>
            <a:r>
              <a:rPr sz="2500" b="1" dirty="0">
                <a:solidFill>
                  <a:schemeClr val="bg1"/>
                </a:solidFill>
                <a:latin typeface="NotoSans-Black"/>
                <a:cs typeface="NotoSans-Black"/>
              </a:rPr>
              <a:t>OF</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LEADERSHIP</a:t>
            </a:r>
            <a:r>
              <a:rPr sz="2500" b="1" spc="195" dirty="0">
                <a:solidFill>
                  <a:schemeClr val="bg1"/>
                </a:solidFill>
                <a:latin typeface="NotoSans-Black"/>
                <a:cs typeface="NotoSans-Black"/>
              </a:rPr>
              <a:t> </a:t>
            </a:r>
            <a:r>
              <a:rPr sz="2500" b="1" dirty="0">
                <a:solidFill>
                  <a:schemeClr val="bg1"/>
                </a:solidFill>
                <a:latin typeface="NotoSans-Black"/>
                <a:cs typeface="NotoSans-Black"/>
              </a:rPr>
              <a:t>IS</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TRUST</a:t>
            </a:r>
            <a:endParaRPr sz="2500" dirty="0">
              <a:solidFill>
                <a:schemeClr val="bg1"/>
              </a:solidFill>
              <a:latin typeface="NotoSans-Black"/>
              <a:cs typeface="NotoSans-Black"/>
            </a:endParaRPr>
          </a:p>
        </p:txBody>
      </p:sp>
      <p:sp>
        <p:nvSpPr>
          <p:cNvPr id="13" name="object 23">
            <a:extLst>
              <a:ext uri="{FF2B5EF4-FFF2-40B4-BE49-F238E27FC236}">
                <a16:creationId xmlns:a16="http://schemas.microsoft.com/office/drawing/2014/main" id="{F7A1631F-344F-225F-2D5F-9DA2BE8AC7A0}"/>
              </a:ext>
            </a:extLst>
          </p:cNvPr>
          <p:cNvSpPr txBox="1"/>
          <p:nvPr/>
        </p:nvSpPr>
        <p:spPr>
          <a:xfrm>
            <a:off x="3644582" y="4502481"/>
            <a:ext cx="12814935" cy="2938753"/>
          </a:xfrm>
          <a:prstGeom prst="rect">
            <a:avLst/>
          </a:prstGeom>
        </p:spPr>
        <p:txBody>
          <a:bodyPr vert="horz" wrap="square" lIns="0" tIns="0" rIns="0" bIns="0" rtlCol="0">
            <a:spAutoFit/>
          </a:bodyPr>
          <a:lstStyle/>
          <a:p>
            <a:pPr marL="12700" algn="l">
              <a:lnSpc>
                <a:spcPct val="150000"/>
              </a:lnSpc>
            </a:pP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1.</a:t>
            </a:r>
            <a:r>
              <a:rPr sz="4400" b="1" spc="-1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Consider</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the</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last</a:t>
            </a:r>
            <a:r>
              <a:rPr sz="4400" b="1" spc="-10"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few</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months</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of</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your</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spc="-10"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leadership</a:t>
            </a:r>
            <a:r>
              <a:rPr lang="en-US" sz="4400" b="1" spc="-10"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How</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do you assess the</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three factors of trust presented</a:t>
            </a:r>
            <a:r>
              <a:rPr sz="4400" b="1" spc="-5"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 </a:t>
            </a:r>
            <a:r>
              <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by Craig with your </a:t>
            </a:r>
            <a:r>
              <a:rPr sz="4400" b="1" spc="-10"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team?</a:t>
            </a:r>
            <a:endParaRPr sz="4400" b="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p:txBody>
      </p:sp>
    </p:spTree>
    <p:extLst>
      <p:ext uri="{BB962C8B-B14F-4D97-AF65-F5344CB8AC3E}">
        <p14:creationId xmlns:p14="http://schemas.microsoft.com/office/powerpoint/2010/main" val="3508101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49ED0626-E261-D496-3311-6286A572A8B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14" name="object 3">
            <a:extLst>
              <a:ext uri="{FF2B5EF4-FFF2-40B4-BE49-F238E27FC236}">
                <a16:creationId xmlns:a16="http://schemas.microsoft.com/office/drawing/2014/main" id="{F2F63738-3A83-4ECA-FE7D-A65982710FF5}"/>
              </a:ext>
            </a:extLst>
          </p:cNvPr>
          <p:cNvPicPr/>
          <p:nvPr/>
        </p:nvPicPr>
        <p:blipFill>
          <a:blip r:embed="rId2">
            <a:extLst>
              <a:ext uri="{28A0092B-C50C-407E-A947-70E740481C1C}">
                <a14:useLocalDpi xmlns:a14="http://schemas.microsoft.com/office/drawing/2010/main" val="0"/>
              </a:ext>
            </a:extLst>
          </a:blip>
          <a:srcRect t="9830" b="9830"/>
          <a:stretch/>
        </p:blipFill>
        <p:spPr>
          <a:xfrm>
            <a:off x="869950" y="739775"/>
            <a:ext cx="18364200" cy="9829800"/>
          </a:xfrm>
          <a:prstGeom prst="rect">
            <a:avLst/>
          </a:prstGeom>
          <a:effectLst>
            <a:innerShdw blurRad="485412">
              <a:prstClr val="black"/>
            </a:innerShdw>
          </a:effectLst>
        </p:spPr>
      </p:pic>
      <p:sp>
        <p:nvSpPr>
          <p:cNvPr id="2" name="object 5">
            <a:extLst>
              <a:ext uri="{FF2B5EF4-FFF2-40B4-BE49-F238E27FC236}">
                <a16:creationId xmlns:a16="http://schemas.microsoft.com/office/drawing/2014/main" id="{12317392-C7A0-FDE4-CE88-0D25C4DD42A2}"/>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3" name="object 5">
            <a:extLst>
              <a:ext uri="{FF2B5EF4-FFF2-40B4-BE49-F238E27FC236}">
                <a16:creationId xmlns:a16="http://schemas.microsoft.com/office/drawing/2014/main" id="{BF7FBDF2-F750-68E7-376A-C2BB156EC61A}"/>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4" name="object 6">
            <a:extLst>
              <a:ext uri="{FF2B5EF4-FFF2-40B4-BE49-F238E27FC236}">
                <a16:creationId xmlns:a16="http://schemas.microsoft.com/office/drawing/2014/main" id="{D0FE08D2-169D-BDF8-17A9-0668502547F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5" name="object 7">
            <a:extLst>
              <a:ext uri="{FF2B5EF4-FFF2-40B4-BE49-F238E27FC236}">
                <a16:creationId xmlns:a16="http://schemas.microsoft.com/office/drawing/2014/main" id="{A24C1FEC-0303-A844-426B-3742AE3309AC}"/>
              </a:ext>
            </a:extLst>
          </p:cNvPr>
          <p:cNvSpPr/>
          <p:nvPr/>
        </p:nvSpPr>
        <p:spPr>
          <a:xfrm>
            <a:off x="4933917"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6" name="object 8">
            <a:extLst>
              <a:ext uri="{FF2B5EF4-FFF2-40B4-BE49-F238E27FC236}">
                <a16:creationId xmlns:a16="http://schemas.microsoft.com/office/drawing/2014/main" id="{554F61BF-3259-838A-70D9-6603CC5CCB5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7" name="object 9">
            <a:extLst>
              <a:ext uri="{FF2B5EF4-FFF2-40B4-BE49-F238E27FC236}">
                <a16:creationId xmlns:a16="http://schemas.microsoft.com/office/drawing/2014/main" id="{BDF8E922-6263-E63D-CB96-2217549A912F}"/>
              </a:ext>
            </a:extLst>
          </p:cNvPr>
          <p:cNvSpPr txBox="1">
            <a:spLocks/>
          </p:cNvSpPr>
          <p:nvPr/>
        </p:nvSpPr>
        <p:spPr>
          <a:xfrm>
            <a:off x="3585813" y="2327153"/>
            <a:ext cx="4180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DALLAS JENKINS</a:t>
            </a:r>
          </a:p>
        </p:txBody>
      </p:sp>
      <p:sp>
        <p:nvSpPr>
          <p:cNvPr id="8" name="object 11">
            <a:extLst>
              <a:ext uri="{FF2B5EF4-FFF2-40B4-BE49-F238E27FC236}">
                <a16:creationId xmlns:a16="http://schemas.microsoft.com/office/drawing/2014/main" id="{B94F6A8C-33AB-EFC9-60DD-6463BC20688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LEADING THE CHOSEN</a:t>
            </a:r>
            <a:endParaRPr sz="2500" dirty="0">
              <a:solidFill>
                <a:schemeClr val="bg1"/>
              </a:solidFill>
              <a:latin typeface="NotoSans-Black"/>
              <a:cs typeface="NotoSans-Black"/>
            </a:endParaRPr>
          </a:p>
        </p:txBody>
      </p:sp>
      <p:sp>
        <p:nvSpPr>
          <p:cNvPr id="9" name="TextBox 8">
            <a:extLst>
              <a:ext uri="{FF2B5EF4-FFF2-40B4-BE49-F238E27FC236}">
                <a16:creationId xmlns:a16="http://schemas.microsoft.com/office/drawing/2014/main" id="{7060CDA5-024E-A972-A482-2A978B936356}"/>
              </a:ext>
            </a:extLst>
          </p:cNvPr>
          <p:cNvSpPr txBox="1"/>
          <p:nvPr/>
        </p:nvSpPr>
        <p:spPr>
          <a:xfrm>
            <a:off x="8147050" y="4929643"/>
            <a:ext cx="3810000" cy="784830"/>
          </a:xfrm>
          <a:prstGeom prst="rect">
            <a:avLst/>
          </a:prstGeom>
          <a:noFill/>
        </p:spPr>
        <p:txBody>
          <a:bodyPr wrap="square">
            <a:spAutoFit/>
          </a:bodyPr>
          <a:lstStyle/>
          <a:p>
            <a:pPr algn="r"/>
            <a:r>
              <a:rPr lang="en-ZA" sz="4500" b="1" i="1" dirty="0">
                <a:solidFill>
                  <a:schemeClr val="bg1"/>
                </a:solidFill>
                <a:effectLst/>
                <a:latin typeface="Open Sans Condensed Condensed" pitchFamily="2" charset="0"/>
              </a:rPr>
              <a:t>TAKING ACTION</a:t>
            </a:r>
            <a:endParaRPr lang="en-ZA" sz="4500" dirty="0">
              <a:solidFill>
                <a:schemeClr val="bg1"/>
              </a:solidFill>
              <a:effectLst/>
              <a:latin typeface="Open Sans Condensed Condensed" pitchFamily="2" charset="0"/>
            </a:endParaRPr>
          </a:p>
        </p:txBody>
      </p:sp>
      <p:sp>
        <p:nvSpPr>
          <p:cNvPr id="10" name="object 14">
            <a:extLst>
              <a:ext uri="{FF2B5EF4-FFF2-40B4-BE49-F238E27FC236}">
                <a16:creationId xmlns:a16="http://schemas.microsoft.com/office/drawing/2014/main" id="{A24FBF06-CC7E-5F5A-0B29-2494A5A31AB3}"/>
              </a:ext>
            </a:extLst>
          </p:cNvPr>
          <p:cNvSpPr/>
          <p:nvPr/>
        </p:nvSpPr>
        <p:spPr>
          <a:xfrm>
            <a:off x="9208973" y="4706329"/>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1" name="object 14">
            <a:extLst>
              <a:ext uri="{FF2B5EF4-FFF2-40B4-BE49-F238E27FC236}">
                <a16:creationId xmlns:a16="http://schemas.microsoft.com/office/drawing/2014/main" id="{D933A16F-BAD2-DA24-0D3F-DDCF5A69899B}"/>
              </a:ext>
            </a:extLst>
          </p:cNvPr>
          <p:cNvSpPr/>
          <p:nvPr/>
        </p:nvSpPr>
        <p:spPr>
          <a:xfrm>
            <a:off x="6089650" y="5807918"/>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2" name="TextBox 11">
            <a:extLst>
              <a:ext uri="{FF2B5EF4-FFF2-40B4-BE49-F238E27FC236}">
                <a16:creationId xmlns:a16="http://schemas.microsoft.com/office/drawing/2014/main" id="{AA836838-427C-B418-5981-2D723D9C34EB}"/>
              </a:ext>
            </a:extLst>
          </p:cNvPr>
          <p:cNvSpPr txBox="1"/>
          <p:nvPr/>
        </p:nvSpPr>
        <p:spPr>
          <a:xfrm>
            <a:off x="2701339" y="6979557"/>
            <a:ext cx="14701423" cy="1433534"/>
          </a:xfrm>
          <a:prstGeom prst="rect">
            <a:avLst/>
          </a:prstGeom>
          <a:noFill/>
        </p:spPr>
        <p:txBody>
          <a:bodyPr wrap="square">
            <a:spAutoFit/>
          </a:bodyPr>
          <a:lstStyle/>
          <a:p>
            <a:pPr marL="571500" marR="159385" algn="ctr">
              <a:lnSpc>
                <a:spcPct val="129700"/>
              </a:lnSpc>
              <a:spcBef>
                <a:spcPts val="5"/>
              </a:spcBef>
            </a:pPr>
            <a:r>
              <a:rPr lang="en-ZA" sz="3500" b="1" i="1" dirty="0">
                <a:solidFill>
                  <a:schemeClr val="bg1"/>
                </a:solidFill>
                <a:latin typeface="OpenSans-ExtraBoldItalic"/>
                <a:cs typeface="OpenSans-ExtraBoldItalic"/>
              </a:rPr>
              <a:t>What key lesson from this talk do you consider vital </a:t>
            </a:r>
            <a:br>
              <a:rPr lang="en-ZA" sz="3500" b="1" i="1" dirty="0">
                <a:solidFill>
                  <a:schemeClr val="bg1"/>
                </a:solidFill>
                <a:latin typeface="OpenSans-ExtraBoldItalic"/>
                <a:cs typeface="OpenSans-ExtraBoldItalic"/>
              </a:rPr>
            </a:br>
            <a:r>
              <a:rPr lang="en-ZA" sz="3500" b="1" i="1" dirty="0">
                <a:solidFill>
                  <a:schemeClr val="bg1"/>
                </a:solidFill>
                <a:latin typeface="OpenSans-ExtraBoldItalic"/>
                <a:cs typeface="OpenSans-ExtraBoldItalic"/>
              </a:rPr>
              <a:t>to apply in your daily leadership? </a:t>
            </a:r>
            <a:endParaRPr lang="en-ZA" sz="3500" dirty="0">
              <a:solidFill>
                <a:schemeClr val="bg1"/>
              </a:solidFill>
              <a:latin typeface="OpenSans-ExtraBoldItalic"/>
              <a:cs typeface="OpenSans-ExtraBoldItalic"/>
            </a:endParaRPr>
          </a:p>
        </p:txBody>
      </p:sp>
    </p:spTree>
    <p:extLst>
      <p:ext uri="{BB962C8B-B14F-4D97-AF65-F5344CB8AC3E}">
        <p14:creationId xmlns:p14="http://schemas.microsoft.com/office/powerpoint/2010/main" val="4084341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3862C588-BF5C-D104-DB76-FDF1F570E53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5BDAD"/>
          </a:solidFill>
        </p:spPr>
        <p:txBody>
          <a:bodyPr wrap="square" lIns="0" tIns="0" rIns="0" bIns="0" rtlCol="0"/>
          <a:lstStyle/>
          <a:p>
            <a:endParaRPr/>
          </a:p>
        </p:txBody>
      </p:sp>
      <p:pic>
        <p:nvPicPr>
          <p:cNvPr id="15" name="object 3">
            <a:extLst>
              <a:ext uri="{FF2B5EF4-FFF2-40B4-BE49-F238E27FC236}">
                <a16:creationId xmlns:a16="http://schemas.microsoft.com/office/drawing/2014/main" id="{D5F0B907-55CD-7A9D-E1AD-5C3F83D108F8}"/>
              </a:ext>
            </a:extLst>
          </p:cNvPr>
          <p:cNvPicPr/>
          <p:nvPr/>
        </p:nvPicPr>
        <p:blipFill>
          <a:blip r:embed="rId2">
            <a:extLst>
              <a:ext uri="{28A0092B-C50C-407E-A947-70E740481C1C}">
                <a14:useLocalDpi xmlns:a14="http://schemas.microsoft.com/office/drawing/2010/main" val="0"/>
              </a:ext>
            </a:extLst>
          </a:blip>
          <a:srcRect t="2520" b="2520"/>
          <a:stretch/>
        </p:blipFill>
        <p:spPr>
          <a:xfrm>
            <a:off x="869950" y="739775"/>
            <a:ext cx="18364200" cy="9829800"/>
          </a:xfrm>
          <a:prstGeom prst="rect">
            <a:avLst/>
          </a:prstGeom>
          <a:effectLst>
            <a:innerShdw blurRad="485412">
              <a:prstClr val="black"/>
            </a:innerShdw>
          </a:effectLst>
        </p:spPr>
      </p:pic>
      <p:sp>
        <p:nvSpPr>
          <p:cNvPr id="2" name="object 5">
            <a:extLst>
              <a:ext uri="{FF2B5EF4-FFF2-40B4-BE49-F238E27FC236}">
                <a16:creationId xmlns:a16="http://schemas.microsoft.com/office/drawing/2014/main" id="{E7BDBD21-0A3F-39EC-145A-2091D856307A}"/>
              </a:ext>
            </a:extLst>
          </p:cNvPr>
          <p:cNvSpPr/>
          <p:nvPr/>
        </p:nvSpPr>
        <p:spPr>
          <a:xfrm>
            <a:off x="7766050" y="2747645"/>
            <a:ext cx="10591800" cy="54864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5BDAD"/>
          </a:solidFill>
          <a:effectLst>
            <a:outerShdw blurRad="419857" sx="102000" sy="102000" algn="ctr" rotWithShape="0">
              <a:prstClr val="black">
                <a:alpha val="40000"/>
              </a:prstClr>
            </a:outerShdw>
          </a:effectLst>
        </p:spPr>
        <p:txBody>
          <a:bodyPr wrap="square" lIns="0" tIns="0" rIns="0" bIns="0" rtlCol="0"/>
          <a:lstStyle/>
          <a:p>
            <a:endParaRPr/>
          </a:p>
        </p:txBody>
      </p:sp>
      <p:pic>
        <p:nvPicPr>
          <p:cNvPr id="3" name="Picture 2">
            <a:extLst>
              <a:ext uri="{FF2B5EF4-FFF2-40B4-BE49-F238E27FC236}">
                <a16:creationId xmlns:a16="http://schemas.microsoft.com/office/drawing/2014/main" id="{F663C5C1-55B7-3AC4-A7C3-3BAEF3DDDE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9208" y="2747645"/>
            <a:ext cx="5486400" cy="5486400"/>
          </a:xfrm>
          <a:prstGeom prst="rect">
            <a:avLst/>
          </a:prstGeom>
          <a:solidFill>
            <a:srgbClr val="0E9CDE"/>
          </a:solidFill>
          <a:effectLst>
            <a:outerShdw blurRad="419857" sx="102000" sy="102000" algn="ctr" rotWithShape="0">
              <a:prstClr val="black">
                <a:alpha val="40000"/>
              </a:prstClr>
            </a:outerShdw>
          </a:effectLst>
        </p:spPr>
      </p:pic>
      <p:sp>
        <p:nvSpPr>
          <p:cNvPr id="4" name="object 12">
            <a:extLst>
              <a:ext uri="{FF2B5EF4-FFF2-40B4-BE49-F238E27FC236}">
                <a16:creationId xmlns:a16="http://schemas.microsoft.com/office/drawing/2014/main" id="{BA03D2DE-1AAF-F730-701A-350665A9CE9C}"/>
              </a:ext>
            </a:extLst>
          </p:cNvPr>
          <p:cNvSpPr txBox="1">
            <a:spLocks/>
          </p:cNvSpPr>
          <p:nvPr/>
        </p:nvSpPr>
        <p:spPr>
          <a:xfrm>
            <a:off x="8541019" y="3292475"/>
            <a:ext cx="4025631" cy="1510306"/>
          </a:xfrm>
          <a:prstGeom prst="rect">
            <a:avLst/>
          </a:prstGeom>
        </p:spPr>
        <p:txBody>
          <a:bodyPr vert="horz" wrap="square" lIns="0" tIns="12700" rIns="0" bIns="0" rtlCol="0">
            <a:noAutofit/>
          </a:bodyPr>
          <a:lstStyle>
            <a:lvl1pPr>
              <a:defRPr>
                <a:latin typeface="+mj-lt"/>
                <a:ea typeface="+mj-ea"/>
                <a:cs typeface="+mj-cs"/>
              </a:defRPr>
            </a:lvl1pPr>
          </a:lstStyle>
          <a:p>
            <a:pPr marL="12700" algn="l">
              <a:spcBef>
                <a:spcPts val="100"/>
              </a:spcBef>
            </a:pPr>
            <a:r>
              <a:rPr lang="en-ZA" sz="8500" spc="40" dirty="0">
                <a:solidFill>
                  <a:srgbClr val="FFFFFF"/>
                </a:solidFill>
                <a:latin typeface="NotoSans-Black"/>
                <a:cs typeface="NotoSans-Black"/>
              </a:rPr>
              <a:t>JAMES</a:t>
            </a:r>
            <a:endParaRPr lang="en-ZA" sz="8500" dirty="0">
              <a:latin typeface="NotoSans-Black"/>
              <a:cs typeface="NotoSans-Black"/>
            </a:endParaRPr>
          </a:p>
        </p:txBody>
      </p:sp>
      <p:sp>
        <p:nvSpPr>
          <p:cNvPr id="5" name="object 13">
            <a:extLst>
              <a:ext uri="{FF2B5EF4-FFF2-40B4-BE49-F238E27FC236}">
                <a16:creationId xmlns:a16="http://schemas.microsoft.com/office/drawing/2014/main" id="{A2FA30C2-9978-3E27-DFB1-5EB32CA06119}"/>
              </a:ext>
            </a:extLst>
          </p:cNvPr>
          <p:cNvSpPr txBox="1"/>
          <p:nvPr/>
        </p:nvSpPr>
        <p:spPr>
          <a:xfrm>
            <a:off x="11065663" y="4352428"/>
            <a:ext cx="6682587" cy="1510306"/>
          </a:xfrm>
          <a:prstGeom prst="rect">
            <a:avLst/>
          </a:prstGeom>
        </p:spPr>
        <p:txBody>
          <a:bodyPr vert="horz" wrap="square" lIns="0" tIns="12700" rIns="0" bIns="0" rtlCol="0">
            <a:noAutofit/>
          </a:bodyPr>
          <a:lstStyle/>
          <a:p>
            <a:pPr marL="12700" algn="r">
              <a:lnSpc>
                <a:spcPct val="100000"/>
              </a:lnSpc>
              <a:spcBef>
                <a:spcPts val="100"/>
              </a:spcBef>
            </a:pPr>
            <a:r>
              <a:rPr lang="en-US" sz="8500" b="1" spc="40" dirty="0">
                <a:solidFill>
                  <a:srgbClr val="FFFFFF"/>
                </a:solidFill>
                <a:latin typeface="NotoSans-Black"/>
                <a:cs typeface="NotoSans-Black"/>
              </a:rPr>
              <a:t>CLEAR</a:t>
            </a:r>
            <a:endParaRPr sz="8500" dirty="0">
              <a:latin typeface="NotoSans-Black"/>
              <a:cs typeface="NotoSans-Black"/>
            </a:endParaRPr>
          </a:p>
        </p:txBody>
      </p:sp>
      <p:sp>
        <p:nvSpPr>
          <p:cNvPr id="6" name="Rectangle 5">
            <a:extLst>
              <a:ext uri="{FF2B5EF4-FFF2-40B4-BE49-F238E27FC236}">
                <a16:creationId xmlns:a16="http://schemas.microsoft.com/office/drawing/2014/main" id="{B02E61A6-5B3F-50BD-90FA-2880E3B3636E}"/>
              </a:ext>
            </a:extLst>
          </p:cNvPr>
          <p:cNvSpPr/>
          <p:nvPr/>
        </p:nvSpPr>
        <p:spPr>
          <a:xfrm>
            <a:off x="12566650" y="3514228"/>
            <a:ext cx="51816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5001EA-4B21-4C59-754A-0118889E09E7}"/>
              </a:ext>
            </a:extLst>
          </p:cNvPr>
          <p:cNvSpPr/>
          <p:nvPr/>
        </p:nvSpPr>
        <p:spPr>
          <a:xfrm>
            <a:off x="8922017" y="4574181"/>
            <a:ext cx="5016233"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563075-28AC-4C7F-34E8-23776C3038F0}"/>
              </a:ext>
            </a:extLst>
          </p:cNvPr>
          <p:cNvSpPr txBox="1"/>
          <p:nvPr/>
        </p:nvSpPr>
        <p:spPr>
          <a:xfrm>
            <a:off x="8451850" y="6035675"/>
            <a:ext cx="10058400" cy="1797928"/>
          </a:xfrm>
          <a:prstGeom prst="rect">
            <a:avLst/>
          </a:prstGeom>
          <a:noFill/>
        </p:spPr>
        <p:txBody>
          <a:bodyPr wrap="square">
            <a:spAutoFit/>
          </a:bodyPr>
          <a:lstStyle/>
          <a:p>
            <a:pPr marL="12700">
              <a:spcBef>
                <a:spcPts val="100"/>
              </a:spcBef>
            </a:pPr>
            <a:r>
              <a:rPr lang="en-ZA" sz="5500" b="1" i="1" dirty="0">
                <a:solidFill>
                  <a:schemeClr val="bg1"/>
                </a:solidFill>
                <a:latin typeface="OpenSansCondensed-ExtraBoldItalic"/>
                <a:cs typeface="OpenSansCondensed-ExtraBoldItalic"/>
              </a:rPr>
              <a:t>Harnessing the Power</a:t>
            </a:r>
          </a:p>
          <a:p>
            <a:pPr marL="12700">
              <a:spcBef>
                <a:spcPts val="100"/>
              </a:spcBef>
            </a:pPr>
            <a:r>
              <a:rPr lang="en-ZA" sz="5500" b="1" dirty="0">
                <a:solidFill>
                  <a:schemeClr val="bg1"/>
                </a:solidFill>
                <a:latin typeface="NotoSans-Black"/>
                <a:cs typeface="NotoSans-Black"/>
              </a:rPr>
              <a:t>OF ATOMIC HABITS</a:t>
            </a:r>
          </a:p>
        </p:txBody>
      </p:sp>
    </p:spTree>
    <p:extLst>
      <p:ext uri="{BB962C8B-B14F-4D97-AF65-F5344CB8AC3E}">
        <p14:creationId xmlns:p14="http://schemas.microsoft.com/office/powerpoint/2010/main" val="373105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3862C588-BF5C-D104-DB76-FDF1F570E53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5BDAD"/>
          </a:solidFill>
        </p:spPr>
        <p:txBody>
          <a:bodyPr wrap="square" lIns="0" tIns="0" rIns="0" bIns="0" rtlCol="0"/>
          <a:lstStyle/>
          <a:p>
            <a:endParaRPr/>
          </a:p>
        </p:txBody>
      </p:sp>
      <p:pic>
        <p:nvPicPr>
          <p:cNvPr id="15" name="object 3">
            <a:extLst>
              <a:ext uri="{FF2B5EF4-FFF2-40B4-BE49-F238E27FC236}">
                <a16:creationId xmlns:a16="http://schemas.microsoft.com/office/drawing/2014/main" id="{D5F0B907-55CD-7A9D-E1AD-5C3F83D108F8}"/>
              </a:ext>
            </a:extLst>
          </p:cNvPr>
          <p:cNvPicPr/>
          <p:nvPr/>
        </p:nvPicPr>
        <p:blipFill>
          <a:blip r:embed="rId2">
            <a:extLst>
              <a:ext uri="{28A0092B-C50C-407E-A947-70E740481C1C}">
                <a14:useLocalDpi xmlns:a14="http://schemas.microsoft.com/office/drawing/2010/main" val="0"/>
              </a:ext>
            </a:extLst>
          </a:blip>
          <a:srcRect t="2520" b="2520"/>
          <a:stretch/>
        </p:blipFill>
        <p:spPr>
          <a:xfrm>
            <a:off x="869950" y="739775"/>
            <a:ext cx="18364200" cy="9829800"/>
          </a:xfrm>
          <a:prstGeom prst="rect">
            <a:avLst/>
          </a:prstGeom>
          <a:effectLst>
            <a:innerShdw blurRad="485412">
              <a:prstClr val="black"/>
            </a:innerShdw>
          </a:effectLst>
        </p:spPr>
      </p:pic>
      <p:sp>
        <p:nvSpPr>
          <p:cNvPr id="14" name="object 5">
            <a:extLst>
              <a:ext uri="{FF2B5EF4-FFF2-40B4-BE49-F238E27FC236}">
                <a16:creationId xmlns:a16="http://schemas.microsoft.com/office/drawing/2014/main" id="{2F7FFDDB-5E47-B13A-C555-2B90E61A253C}"/>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5BDAD"/>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0FBEBAC0-BA48-8195-52B7-09FC4B05BF3F}"/>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46F2880F-AE32-60DC-0D55-6734AA613562}"/>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FC95934B-677D-1BD0-90E6-9119D888C95D}"/>
              </a:ext>
            </a:extLst>
          </p:cNvPr>
          <p:cNvSpPr/>
          <p:nvPr/>
        </p:nvSpPr>
        <p:spPr>
          <a:xfrm>
            <a:off x="4070953"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62F52B54-824B-635B-04E5-0A5D7DE6486A}"/>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AF17CAF-5414-2C1A-97A2-5096F1C2A642}"/>
              </a:ext>
            </a:extLst>
          </p:cNvPr>
          <p:cNvSpPr txBox="1">
            <a:spLocks/>
          </p:cNvSpPr>
          <p:nvPr/>
        </p:nvSpPr>
        <p:spPr>
          <a:xfrm>
            <a:off x="3585813" y="2327153"/>
            <a:ext cx="3341370"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5BDAD"/>
                </a:solidFill>
                <a:latin typeface="NotoSans-Black"/>
                <a:cs typeface="NotoSans-Black"/>
              </a:rPr>
              <a:t>JAMES CLEAR</a:t>
            </a:r>
          </a:p>
        </p:txBody>
      </p:sp>
      <p:sp>
        <p:nvSpPr>
          <p:cNvPr id="7" name="object 11">
            <a:extLst>
              <a:ext uri="{FF2B5EF4-FFF2-40B4-BE49-F238E27FC236}">
                <a16:creationId xmlns:a16="http://schemas.microsoft.com/office/drawing/2014/main" id="{B8F19D0A-1618-A346-16B3-DF0A1BE016DC}"/>
              </a:ext>
            </a:extLst>
          </p:cNvPr>
          <p:cNvSpPr txBox="1"/>
          <p:nvPr/>
        </p:nvSpPr>
        <p:spPr>
          <a:xfrm>
            <a:off x="8172669" y="2507628"/>
            <a:ext cx="9877588" cy="1590179"/>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HARNESSING THE POWER OF ATOMIC HABITS</a:t>
            </a: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p:txBody>
      </p:sp>
      <p:sp>
        <p:nvSpPr>
          <p:cNvPr id="10" name="object 23">
            <a:extLst>
              <a:ext uri="{FF2B5EF4-FFF2-40B4-BE49-F238E27FC236}">
                <a16:creationId xmlns:a16="http://schemas.microsoft.com/office/drawing/2014/main" id="{B3C66543-58B6-5A0B-6504-034B5498CFF4}"/>
              </a:ext>
            </a:extLst>
          </p:cNvPr>
          <p:cNvSpPr txBox="1"/>
          <p:nvPr/>
        </p:nvSpPr>
        <p:spPr>
          <a:xfrm>
            <a:off x="3256915" y="4059652"/>
            <a:ext cx="13590270" cy="359489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Who would you like to become in one year? Think in terms of identity, the person you aim to be. (e.g. an empathetic leader, a people specialist, a connected parent, a marathon runner, etc.)</a:t>
            </a:r>
          </a:p>
        </p:txBody>
      </p:sp>
    </p:spTree>
    <p:extLst>
      <p:ext uri="{BB962C8B-B14F-4D97-AF65-F5344CB8AC3E}">
        <p14:creationId xmlns:p14="http://schemas.microsoft.com/office/powerpoint/2010/main" val="1061211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3862C588-BF5C-D104-DB76-FDF1F570E53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5BDAD"/>
          </a:solidFill>
        </p:spPr>
        <p:txBody>
          <a:bodyPr wrap="square" lIns="0" tIns="0" rIns="0" bIns="0" rtlCol="0"/>
          <a:lstStyle/>
          <a:p>
            <a:endParaRPr/>
          </a:p>
        </p:txBody>
      </p:sp>
      <p:pic>
        <p:nvPicPr>
          <p:cNvPr id="15" name="object 3">
            <a:extLst>
              <a:ext uri="{FF2B5EF4-FFF2-40B4-BE49-F238E27FC236}">
                <a16:creationId xmlns:a16="http://schemas.microsoft.com/office/drawing/2014/main" id="{D5F0B907-55CD-7A9D-E1AD-5C3F83D108F8}"/>
              </a:ext>
            </a:extLst>
          </p:cNvPr>
          <p:cNvPicPr/>
          <p:nvPr/>
        </p:nvPicPr>
        <p:blipFill>
          <a:blip r:embed="rId2">
            <a:extLst>
              <a:ext uri="{28A0092B-C50C-407E-A947-70E740481C1C}">
                <a14:useLocalDpi xmlns:a14="http://schemas.microsoft.com/office/drawing/2010/main" val="0"/>
              </a:ext>
            </a:extLst>
          </a:blip>
          <a:srcRect t="2520" b="2520"/>
          <a:stretch/>
        </p:blipFill>
        <p:spPr>
          <a:xfrm>
            <a:off x="869950" y="739775"/>
            <a:ext cx="18364200" cy="9829800"/>
          </a:xfrm>
          <a:prstGeom prst="rect">
            <a:avLst/>
          </a:prstGeom>
          <a:effectLst>
            <a:innerShdw blurRad="485412">
              <a:prstClr val="black"/>
            </a:innerShdw>
          </a:effectLst>
        </p:spPr>
      </p:pic>
      <p:sp>
        <p:nvSpPr>
          <p:cNvPr id="14" name="object 5">
            <a:extLst>
              <a:ext uri="{FF2B5EF4-FFF2-40B4-BE49-F238E27FC236}">
                <a16:creationId xmlns:a16="http://schemas.microsoft.com/office/drawing/2014/main" id="{2F7FFDDB-5E47-B13A-C555-2B90E61A253C}"/>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5BDAD"/>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0FBEBAC0-BA48-8195-52B7-09FC4B05BF3F}"/>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46F2880F-AE32-60DC-0D55-6734AA613562}"/>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FC95934B-677D-1BD0-90E6-9119D888C95D}"/>
              </a:ext>
            </a:extLst>
          </p:cNvPr>
          <p:cNvSpPr/>
          <p:nvPr/>
        </p:nvSpPr>
        <p:spPr>
          <a:xfrm>
            <a:off x="4070953"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62F52B54-824B-635B-04E5-0A5D7DE6486A}"/>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AF17CAF-5414-2C1A-97A2-5096F1C2A642}"/>
              </a:ext>
            </a:extLst>
          </p:cNvPr>
          <p:cNvSpPr txBox="1">
            <a:spLocks/>
          </p:cNvSpPr>
          <p:nvPr/>
        </p:nvSpPr>
        <p:spPr>
          <a:xfrm>
            <a:off x="3585813" y="2327153"/>
            <a:ext cx="3341370"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5BDAD"/>
                </a:solidFill>
                <a:latin typeface="NotoSans-Black"/>
                <a:cs typeface="NotoSans-Black"/>
              </a:rPr>
              <a:t>JAMES CLEAR</a:t>
            </a:r>
          </a:p>
        </p:txBody>
      </p:sp>
      <p:sp>
        <p:nvSpPr>
          <p:cNvPr id="7" name="object 11">
            <a:extLst>
              <a:ext uri="{FF2B5EF4-FFF2-40B4-BE49-F238E27FC236}">
                <a16:creationId xmlns:a16="http://schemas.microsoft.com/office/drawing/2014/main" id="{B8F19D0A-1618-A346-16B3-DF0A1BE016DC}"/>
              </a:ext>
            </a:extLst>
          </p:cNvPr>
          <p:cNvSpPr txBox="1"/>
          <p:nvPr/>
        </p:nvSpPr>
        <p:spPr>
          <a:xfrm>
            <a:off x="8172669" y="2507628"/>
            <a:ext cx="9877588" cy="1590179"/>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HARNESSING THE POWER OF ATOMIC HABITS</a:t>
            </a: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p:txBody>
      </p:sp>
      <p:sp>
        <p:nvSpPr>
          <p:cNvPr id="8" name="object 23">
            <a:extLst>
              <a:ext uri="{FF2B5EF4-FFF2-40B4-BE49-F238E27FC236}">
                <a16:creationId xmlns:a16="http://schemas.microsoft.com/office/drawing/2014/main" id="{7A9552D5-42A5-D9BE-8432-32074C711AAE}"/>
              </a:ext>
            </a:extLst>
          </p:cNvPr>
          <p:cNvSpPr txBox="1"/>
          <p:nvPr/>
        </p:nvSpPr>
        <p:spPr>
          <a:xfrm>
            <a:off x="3256915" y="4922715"/>
            <a:ext cx="13590270" cy="174823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What are the habits that this “future you” exhibit? What consistent actions define his/her character?</a:t>
            </a:r>
          </a:p>
        </p:txBody>
      </p:sp>
    </p:spTree>
    <p:extLst>
      <p:ext uri="{BB962C8B-B14F-4D97-AF65-F5344CB8AC3E}">
        <p14:creationId xmlns:p14="http://schemas.microsoft.com/office/powerpoint/2010/main" val="1241911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3862C588-BF5C-D104-DB76-FDF1F570E53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5BDAD"/>
          </a:solidFill>
        </p:spPr>
        <p:txBody>
          <a:bodyPr wrap="square" lIns="0" tIns="0" rIns="0" bIns="0" rtlCol="0"/>
          <a:lstStyle/>
          <a:p>
            <a:endParaRPr/>
          </a:p>
        </p:txBody>
      </p:sp>
      <p:pic>
        <p:nvPicPr>
          <p:cNvPr id="15" name="object 3">
            <a:extLst>
              <a:ext uri="{FF2B5EF4-FFF2-40B4-BE49-F238E27FC236}">
                <a16:creationId xmlns:a16="http://schemas.microsoft.com/office/drawing/2014/main" id="{D5F0B907-55CD-7A9D-E1AD-5C3F83D108F8}"/>
              </a:ext>
            </a:extLst>
          </p:cNvPr>
          <p:cNvPicPr/>
          <p:nvPr/>
        </p:nvPicPr>
        <p:blipFill>
          <a:blip r:embed="rId2">
            <a:extLst>
              <a:ext uri="{28A0092B-C50C-407E-A947-70E740481C1C}">
                <a14:useLocalDpi xmlns:a14="http://schemas.microsoft.com/office/drawing/2010/main" val="0"/>
              </a:ext>
            </a:extLst>
          </a:blip>
          <a:srcRect t="2520" b="2520"/>
          <a:stretch/>
        </p:blipFill>
        <p:spPr>
          <a:xfrm>
            <a:off x="869950" y="739775"/>
            <a:ext cx="18364200" cy="9829800"/>
          </a:xfrm>
          <a:prstGeom prst="rect">
            <a:avLst/>
          </a:prstGeom>
          <a:effectLst>
            <a:innerShdw blurRad="485412">
              <a:prstClr val="black"/>
            </a:innerShdw>
          </a:effectLst>
        </p:spPr>
      </p:pic>
      <p:sp>
        <p:nvSpPr>
          <p:cNvPr id="14" name="object 5">
            <a:extLst>
              <a:ext uri="{FF2B5EF4-FFF2-40B4-BE49-F238E27FC236}">
                <a16:creationId xmlns:a16="http://schemas.microsoft.com/office/drawing/2014/main" id="{2F7FFDDB-5E47-B13A-C555-2B90E61A253C}"/>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5BDAD"/>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0FBEBAC0-BA48-8195-52B7-09FC4B05BF3F}"/>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46F2880F-AE32-60DC-0D55-6734AA613562}"/>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FC95934B-677D-1BD0-90E6-9119D888C95D}"/>
              </a:ext>
            </a:extLst>
          </p:cNvPr>
          <p:cNvSpPr/>
          <p:nvPr/>
        </p:nvSpPr>
        <p:spPr>
          <a:xfrm>
            <a:off x="4070953"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62F52B54-824B-635B-04E5-0A5D7DE6486A}"/>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AF17CAF-5414-2C1A-97A2-5096F1C2A642}"/>
              </a:ext>
            </a:extLst>
          </p:cNvPr>
          <p:cNvSpPr txBox="1">
            <a:spLocks/>
          </p:cNvSpPr>
          <p:nvPr/>
        </p:nvSpPr>
        <p:spPr>
          <a:xfrm>
            <a:off x="3585813" y="2327153"/>
            <a:ext cx="3341370"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5BDAD"/>
                </a:solidFill>
                <a:latin typeface="NotoSans-Black"/>
                <a:cs typeface="NotoSans-Black"/>
              </a:rPr>
              <a:t>JAMES CLEAR</a:t>
            </a:r>
          </a:p>
        </p:txBody>
      </p:sp>
      <p:sp>
        <p:nvSpPr>
          <p:cNvPr id="7" name="object 11">
            <a:extLst>
              <a:ext uri="{FF2B5EF4-FFF2-40B4-BE49-F238E27FC236}">
                <a16:creationId xmlns:a16="http://schemas.microsoft.com/office/drawing/2014/main" id="{B8F19D0A-1618-A346-16B3-DF0A1BE016DC}"/>
              </a:ext>
            </a:extLst>
          </p:cNvPr>
          <p:cNvSpPr txBox="1"/>
          <p:nvPr/>
        </p:nvSpPr>
        <p:spPr>
          <a:xfrm>
            <a:off x="8172669" y="2507628"/>
            <a:ext cx="9877588" cy="1590179"/>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HARNESSING THE POWER OF ATOMIC HABITS</a:t>
            </a: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p:txBody>
      </p:sp>
      <p:sp>
        <p:nvSpPr>
          <p:cNvPr id="8" name="object 23">
            <a:extLst>
              <a:ext uri="{FF2B5EF4-FFF2-40B4-BE49-F238E27FC236}">
                <a16:creationId xmlns:a16="http://schemas.microsoft.com/office/drawing/2014/main" id="{F8D78302-48D1-45AB-5BD4-B30E39E922F1}"/>
              </a:ext>
            </a:extLst>
          </p:cNvPr>
          <p:cNvSpPr txBox="1"/>
          <p:nvPr/>
        </p:nvSpPr>
        <p:spPr>
          <a:xfrm>
            <a:off x="3256915" y="4922715"/>
            <a:ext cx="13590270" cy="267156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What current habits are steering you away from who you aim to become in the future and therefore need to break?</a:t>
            </a:r>
          </a:p>
        </p:txBody>
      </p:sp>
    </p:spTree>
    <p:extLst>
      <p:ext uri="{BB962C8B-B14F-4D97-AF65-F5344CB8AC3E}">
        <p14:creationId xmlns:p14="http://schemas.microsoft.com/office/powerpoint/2010/main" val="181955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3862C588-BF5C-D104-DB76-FDF1F570E53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5BDAD"/>
          </a:solidFill>
        </p:spPr>
        <p:txBody>
          <a:bodyPr wrap="square" lIns="0" tIns="0" rIns="0" bIns="0" rtlCol="0"/>
          <a:lstStyle/>
          <a:p>
            <a:endParaRPr/>
          </a:p>
        </p:txBody>
      </p:sp>
      <p:pic>
        <p:nvPicPr>
          <p:cNvPr id="15" name="object 3">
            <a:extLst>
              <a:ext uri="{FF2B5EF4-FFF2-40B4-BE49-F238E27FC236}">
                <a16:creationId xmlns:a16="http://schemas.microsoft.com/office/drawing/2014/main" id="{D5F0B907-55CD-7A9D-E1AD-5C3F83D108F8}"/>
              </a:ext>
            </a:extLst>
          </p:cNvPr>
          <p:cNvPicPr/>
          <p:nvPr/>
        </p:nvPicPr>
        <p:blipFill>
          <a:blip r:embed="rId2">
            <a:extLst>
              <a:ext uri="{28A0092B-C50C-407E-A947-70E740481C1C}">
                <a14:useLocalDpi xmlns:a14="http://schemas.microsoft.com/office/drawing/2010/main" val="0"/>
              </a:ext>
            </a:extLst>
          </a:blip>
          <a:srcRect t="2520" b="2520"/>
          <a:stretch/>
        </p:blipFill>
        <p:spPr>
          <a:xfrm>
            <a:off x="869950" y="739775"/>
            <a:ext cx="18364200" cy="9829800"/>
          </a:xfrm>
          <a:prstGeom prst="rect">
            <a:avLst/>
          </a:prstGeom>
          <a:effectLst>
            <a:innerShdw blurRad="485412">
              <a:prstClr val="black"/>
            </a:innerShdw>
          </a:effectLst>
        </p:spPr>
      </p:pic>
      <p:sp>
        <p:nvSpPr>
          <p:cNvPr id="14" name="object 5">
            <a:extLst>
              <a:ext uri="{FF2B5EF4-FFF2-40B4-BE49-F238E27FC236}">
                <a16:creationId xmlns:a16="http://schemas.microsoft.com/office/drawing/2014/main" id="{2F7FFDDB-5E47-B13A-C555-2B90E61A253C}"/>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5BDAD"/>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0FBEBAC0-BA48-8195-52B7-09FC4B05BF3F}"/>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46F2880F-AE32-60DC-0D55-6734AA613562}"/>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FC95934B-677D-1BD0-90E6-9119D888C95D}"/>
              </a:ext>
            </a:extLst>
          </p:cNvPr>
          <p:cNvSpPr/>
          <p:nvPr/>
        </p:nvSpPr>
        <p:spPr>
          <a:xfrm>
            <a:off x="4070953"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62F52B54-824B-635B-04E5-0A5D7DE6486A}"/>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AF17CAF-5414-2C1A-97A2-5096F1C2A642}"/>
              </a:ext>
            </a:extLst>
          </p:cNvPr>
          <p:cNvSpPr txBox="1">
            <a:spLocks/>
          </p:cNvSpPr>
          <p:nvPr/>
        </p:nvSpPr>
        <p:spPr>
          <a:xfrm>
            <a:off x="3585813" y="2327153"/>
            <a:ext cx="3341370"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5BDAD"/>
                </a:solidFill>
                <a:latin typeface="NotoSans-Black"/>
                <a:cs typeface="NotoSans-Black"/>
              </a:rPr>
              <a:t>JAMES CLEAR</a:t>
            </a:r>
          </a:p>
        </p:txBody>
      </p:sp>
      <p:sp>
        <p:nvSpPr>
          <p:cNvPr id="7" name="object 11">
            <a:extLst>
              <a:ext uri="{FF2B5EF4-FFF2-40B4-BE49-F238E27FC236}">
                <a16:creationId xmlns:a16="http://schemas.microsoft.com/office/drawing/2014/main" id="{B8F19D0A-1618-A346-16B3-DF0A1BE016DC}"/>
              </a:ext>
            </a:extLst>
          </p:cNvPr>
          <p:cNvSpPr txBox="1"/>
          <p:nvPr/>
        </p:nvSpPr>
        <p:spPr>
          <a:xfrm>
            <a:off x="8172669" y="2507628"/>
            <a:ext cx="9877588" cy="1590179"/>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HARNESSING THE POWER OF ATOMIC HABITS</a:t>
            </a: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p:txBody>
      </p:sp>
      <p:sp>
        <p:nvSpPr>
          <p:cNvPr id="8" name="object 23">
            <a:extLst>
              <a:ext uri="{FF2B5EF4-FFF2-40B4-BE49-F238E27FC236}">
                <a16:creationId xmlns:a16="http://schemas.microsoft.com/office/drawing/2014/main" id="{A7D34DBE-C4D9-8696-866B-071BFCA1F91B}"/>
              </a:ext>
            </a:extLst>
          </p:cNvPr>
          <p:cNvSpPr txBox="1"/>
          <p:nvPr/>
        </p:nvSpPr>
        <p:spPr>
          <a:xfrm>
            <a:off x="3256915" y="4922715"/>
            <a:ext cx="13590270" cy="359489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Choose one key habit that you need to develop, starting today, to become the person you envision.</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Key Habit:  _____________________________________________</a:t>
            </a:r>
          </a:p>
        </p:txBody>
      </p:sp>
    </p:spTree>
    <p:extLst>
      <p:ext uri="{BB962C8B-B14F-4D97-AF65-F5344CB8AC3E}">
        <p14:creationId xmlns:p14="http://schemas.microsoft.com/office/powerpoint/2010/main" val="694211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3862C588-BF5C-D104-DB76-FDF1F570E53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5BDAD"/>
          </a:solidFill>
        </p:spPr>
        <p:txBody>
          <a:bodyPr wrap="square" lIns="0" tIns="0" rIns="0" bIns="0" rtlCol="0"/>
          <a:lstStyle/>
          <a:p>
            <a:endParaRPr/>
          </a:p>
        </p:txBody>
      </p:sp>
      <p:pic>
        <p:nvPicPr>
          <p:cNvPr id="15" name="object 3">
            <a:extLst>
              <a:ext uri="{FF2B5EF4-FFF2-40B4-BE49-F238E27FC236}">
                <a16:creationId xmlns:a16="http://schemas.microsoft.com/office/drawing/2014/main" id="{D5F0B907-55CD-7A9D-E1AD-5C3F83D108F8}"/>
              </a:ext>
            </a:extLst>
          </p:cNvPr>
          <p:cNvPicPr/>
          <p:nvPr/>
        </p:nvPicPr>
        <p:blipFill>
          <a:blip r:embed="rId2">
            <a:extLst>
              <a:ext uri="{28A0092B-C50C-407E-A947-70E740481C1C}">
                <a14:useLocalDpi xmlns:a14="http://schemas.microsoft.com/office/drawing/2010/main" val="0"/>
              </a:ext>
            </a:extLst>
          </a:blip>
          <a:srcRect t="2520" b="2520"/>
          <a:stretch/>
        </p:blipFill>
        <p:spPr>
          <a:xfrm>
            <a:off x="869950" y="739775"/>
            <a:ext cx="18364200" cy="9829800"/>
          </a:xfrm>
          <a:prstGeom prst="rect">
            <a:avLst/>
          </a:prstGeom>
          <a:effectLst>
            <a:innerShdw blurRad="485412">
              <a:prstClr val="black"/>
            </a:innerShdw>
          </a:effectLst>
        </p:spPr>
      </p:pic>
      <p:sp>
        <p:nvSpPr>
          <p:cNvPr id="14" name="object 5">
            <a:extLst>
              <a:ext uri="{FF2B5EF4-FFF2-40B4-BE49-F238E27FC236}">
                <a16:creationId xmlns:a16="http://schemas.microsoft.com/office/drawing/2014/main" id="{2F7FFDDB-5E47-B13A-C555-2B90E61A253C}"/>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5BDAD"/>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0FBEBAC0-BA48-8195-52B7-09FC4B05BF3F}"/>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46F2880F-AE32-60DC-0D55-6734AA613562}"/>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FC95934B-677D-1BD0-90E6-9119D888C95D}"/>
              </a:ext>
            </a:extLst>
          </p:cNvPr>
          <p:cNvSpPr/>
          <p:nvPr/>
        </p:nvSpPr>
        <p:spPr>
          <a:xfrm>
            <a:off x="4070953"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62F52B54-824B-635B-04E5-0A5D7DE6486A}"/>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AF17CAF-5414-2C1A-97A2-5096F1C2A642}"/>
              </a:ext>
            </a:extLst>
          </p:cNvPr>
          <p:cNvSpPr txBox="1">
            <a:spLocks/>
          </p:cNvSpPr>
          <p:nvPr/>
        </p:nvSpPr>
        <p:spPr>
          <a:xfrm>
            <a:off x="3585813" y="2327153"/>
            <a:ext cx="3341370"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5BDAD"/>
                </a:solidFill>
                <a:latin typeface="NotoSans-Black"/>
                <a:cs typeface="NotoSans-Black"/>
              </a:rPr>
              <a:t>JAMES CLEAR</a:t>
            </a:r>
          </a:p>
        </p:txBody>
      </p:sp>
      <p:sp>
        <p:nvSpPr>
          <p:cNvPr id="7" name="object 11">
            <a:extLst>
              <a:ext uri="{FF2B5EF4-FFF2-40B4-BE49-F238E27FC236}">
                <a16:creationId xmlns:a16="http://schemas.microsoft.com/office/drawing/2014/main" id="{B8F19D0A-1618-A346-16B3-DF0A1BE016DC}"/>
              </a:ext>
            </a:extLst>
          </p:cNvPr>
          <p:cNvSpPr txBox="1"/>
          <p:nvPr/>
        </p:nvSpPr>
        <p:spPr>
          <a:xfrm>
            <a:off x="8172669" y="2507628"/>
            <a:ext cx="9877588" cy="1590179"/>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HARNESSING THE POWER OF ATOMIC HABITS</a:t>
            </a: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p:txBody>
      </p:sp>
      <p:sp>
        <p:nvSpPr>
          <p:cNvPr id="8" name="object 23">
            <a:extLst>
              <a:ext uri="{FF2B5EF4-FFF2-40B4-BE49-F238E27FC236}">
                <a16:creationId xmlns:a16="http://schemas.microsoft.com/office/drawing/2014/main" id="{A7D34DBE-C4D9-8696-866B-071BFCA1F91B}"/>
              </a:ext>
            </a:extLst>
          </p:cNvPr>
          <p:cNvSpPr txBox="1"/>
          <p:nvPr/>
        </p:nvSpPr>
        <p:spPr>
          <a:xfrm>
            <a:off x="3256915" y="3673475"/>
            <a:ext cx="13590270" cy="82490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How will you...</a:t>
            </a:r>
          </a:p>
        </p:txBody>
      </p:sp>
      <p:graphicFrame>
        <p:nvGraphicFramePr>
          <p:cNvPr id="9" name="object 21">
            <a:extLst>
              <a:ext uri="{FF2B5EF4-FFF2-40B4-BE49-F238E27FC236}">
                <a16:creationId xmlns:a16="http://schemas.microsoft.com/office/drawing/2014/main" id="{49BC7A5A-7056-3614-9848-E0E6579B2305}"/>
              </a:ext>
            </a:extLst>
          </p:cNvPr>
          <p:cNvGraphicFramePr>
            <a:graphicFrameLocks noGrp="1"/>
          </p:cNvGraphicFramePr>
          <p:nvPr>
            <p:extLst>
              <p:ext uri="{D42A27DB-BD31-4B8C-83A1-F6EECF244321}">
                <p14:modId xmlns:p14="http://schemas.microsoft.com/office/powerpoint/2010/main" val="4289654615"/>
              </p:ext>
            </p:extLst>
          </p:nvPr>
        </p:nvGraphicFramePr>
        <p:xfrm>
          <a:off x="3803650" y="4816475"/>
          <a:ext cx="12496800" cy="4395117"/>
        </p:xfrm>
        <a:graphic>
          <a:graphicData uri="http://schemas.openxmlformats.org/drawingml/2006/table">
            <a:tbl>
              <a:tblPr firstRow="1" bandRow="1">
                <a:tableStyleId>{2D5ABB26-0587-4C30-8999-92F81FD0307C}</a:tableStyleId>
              </a:tblPr>
              <a:tblGrid>
                <a:gridCol w="2666749">
                  <a:extLst>
                    <a:ext uri="{9D8B030D-6E8A-4147-A177-3AD203B41FA5}">
                      <a16:colId xmlns:a16="http://schemas.microsoft.com/office/drawing/2014/main" val="20000"/>
                    </a:ext>
                  </a:extLst>
                </a:gridCol>
                <a:gridCol w="4412363">
                  <a:extLst>
                    <a:ext uri="{9D8B030D-6E8A-4147-A177-3AD203B41FA5}">
                      <a16:colId xmlns:a16="http://schemas.microsoft.com/office/drawing/2014/main" val="20001"/>
                    </a:ext>
                  </a:extLst>
                </a:gridCol>
                <a:gridCol w="5417688">
                  <a:extLst>
                    <a:ext uri="{9D8B030D-6E8A-4147-A177-3AD203B41FA5}">
                      <a16:colId xmlns:a16="http://schemas.microsoft.com/office/drawing/2014/main" val="20002"/>
                    </a:ext>
                  </a:extLst>
                </a:gridCol>
              </a:tblGrid>
              <a:tr h="1115097">
                <a:tc>
                  <a:txBody>
                    <a:bodyPr/>
                    <a:lstStyle/>
                    <a:p>
                      <a:pPr>
                        <a:lnSpc>
                          <a:spcPct val="100000"/>
                        </a:lnSpc>
                      </a:pPr>
                      <a:endParaRPr sz="3000" dirty="0">
                        <a:solidFill>
                          <a:schemeClr val="bg1"/>
                        </a:solidFill>
                        <a:latin typeface="Times New Roman"/>
                        <a:cs typeface="Times New Roman"/>
                      </a:endParaRPr>
                    </a:p>
                  </a:txBody>
                  <a:tcPr marL="72000" marR="0" marT="0" marB="0" anchor="ctr">
                    <a:lnR w="28575" cap="flat" cmpd="sng" algn="ctr">
                      <a:solidFill>
                        <a:schemeClr val="bg1"/>
                      </a:solidFill>
                      <a:prstDash val="sysDash"/>
                      <a:round/>
                      <a:headEnd type="none" w="med" len="med"/>
                      <a:tailEnd type="none" w="med" len="med"/>
                    </a:lnR>
                    <a:lnB w="28575" cap="flat" cmpd="sng" algn="ctr">
                      <a:solidFill>
                        <a:schemeClr val="bg1"/>
                      </a:solidFill>
                      <a:prstDash val="sysDash"/>
                      <a:round/>
                      <a:headEnd type="none" w="med" len="med"/>
                      <a:tailEnd type="none" w="med" len="med"/>
                    </a:lnB>
                  </a:tcPr>
                </a:tc>
                <a:tc>
                  <a:txBody>
                    <a:bodyPr/>
                    <a:lstStyle/>
                    <a:p>
                      <a:pPr marL="50800">
                        <a:lnSpc>
                          <a:spcPct val="100000"/>
                        </a:lnSpc>
                        <a:spcBef>
                          <a:spcPts val="395"/>
                        </a:spcBef>
                      </a:pPr>
                      <a:r>
                        <a:rPr sz="3000" b="1" spc="-10" dirty="0">
                          <a:solidFill>
                            <a:schemeClr val="bg1"/>
                          </a:solidFill>
                          <a:latin typeface="Open Sans"/>
                          <a:cs typeface="Open Sans"/>
                        </a:rPr>
                        <a:t>CHARACTERISTIC</a:t>
                      </a:r>
                      <a:endParaRPr sz="3000" dirty="0">
                        <a:solidFill>
                          <a:schemeClr val="bg1"/>
                        </a:solidFill>
                        <a:latin typeface="Open Sans"/>
                        <a:cs typeface="Open Sans"/>
                      </a:endParaRPr>
                    </a:p>
                  </a:txBody>
                  <a:tcPr marL="72000" marR="0" marT="50165" marB="0" anchor="ctr">
                    <a:lnL w="28575" cap="flat" cmpd="sng" algn="ctr">
                      <a:solidFill>
                        <a:schemeClr val="bg1"/>
                      </a:solidFill>
                      <a:prstDash val="sysDash"/>
                      <a:round/>
                      <a:headEnd type="none" w="med" len="med"/>
                      <a:tailEnd type="none" w="med" len="med"/>
                    </a:lnL>
                    <a:lnR w="28575" cap="flat" cmpd="sng" algn="ctr">
                      <a:solidFill>
                        <a:schemeClr val="bg1"/>
                      </a:solidFill>
                      <a:prstDash val="sysDash"/>
                      <a:round/>
                      <a:headEnd type="none" w="med" len="med"/>
                      <a:tailEnd type="none" w="med" len="med"/>
                    </a:lnR>
                    <a:lnB w="28575" cap="flat" cmpd="sng" algn="ctr">
                      <a:solidFill>
                        <a:schemeClr val="bg1"/>
                      </a:solidFill>
                      <a:prstDash val="sysDash"/>
                      <a:round/>
                      <a:headEnd type="none" w="med" len="med"/>
                      <a:tailEnd type="none" w="med" len="med"/>
                    </a:lnB>
                  </a:tcPr>
                </a:tc>
                <a:tc>
                  <a:txBody>
                    <a:bodyPr/>
                    <a:lstStyle/>
                    <a:p>
                      <a:pPr marL="50165">
                        <a:lnSpc>
                          <a:spcPct val="100000"/>
                        </a:lnSpc>
                        <a:spcBef>
                          <a:spcPts val="395"/>
                        </a:spcBef>
                      </a:pPr>
                      <a:r>
                        <a:rPr sz="3000" b="1" spc="-10" dirty="0">
                          <a:solidFill>
                            <a:schemeClr val="bg1"/>
                          </a:solidFill>
                          <a:latin typeface="Open Sans"/>
                          <a:cs typeface="Open Sans"/>
                        </a:rPr>
                        <a:t>ACTION</a:t>
                      </a:r>
                      <a:endParaRPr sz="3000">
                        <a:solidFill>
                          <a:schemeClr val="bg1"/>
                        </a:solidFill>
                        <a:latin typeface="Open Sans"/>
                        <a:cs typeface="Open Sans"/>
                      </a:endParaRPr>
                    </a:p>
                  </a:txBody>
                  <a:tcPr marL="72000" marR="0" marT="50165" marB="0" anchor="ctr">
                    <a:lnL w="28575" cap="flat" cmpd="sng" algn="ctr">
                      <a:solidFill>
                        <a:schemeClr val="bg1"/>
                      </a:solidFill>
                      <a:prstDash val="sysDash"/>
                      <a:round/>
                      <a:headEnd type="none" w="med" len="med"/>
                      <a:tailEnd type="none" w="med" len="med"/>
                    </a:lnL>
                    <a:lnB w="28575"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0"/>
                  </a:ext>
                </a:extLst>
              </a:tr>
              <a:tr h="820005">
                <a:tc>
                  <a:txBody>
                    <a:bodyPr/>
                    <a:lstStyle/>
                    <a:p>
                      <a:pPr marL="34290">
                        <a:lnSpc>
                          <a:spcPct val="100000"/>
                        </a:lnSpc>
                        <a:spcBef>
                          <a:spcPts val="459"/>
                        </a:spcBef>
                      </a:pPr>
                      <a:r>
                        <a:rPr sz="3000" b="1" spc="-25" dirty="0">
                          <a:solidFill>
                            <a:schemeClr val="bg1"/>
                          </a:solidFill>
                          <a:latin typeface="Open Sans"/>
                          <a:cs typeface="Open Sans"/>
                        </a:rPr>
                        <a:t>Cue</a:t>
                      </a:r>
                      <a:endParaRPr sz="3000" dirty="0">
                        <a:solidFill>
                          <a:schemeClr val="bg1"/>
                        </a:solidFill>
                        <a:latin typeface="Open Sans"/>
                        <a:cs typeface="Open Sans"/>
                      </a:endParaRPr>
                    </a:p>
                  </a:txBody>
                  <a:tcPr marL="72000" marR="0" marT="58419" marB="0" anchor="ctr">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tc>
                  <a:txBody>
                    <a:bodyPr/>
                    <a:lstStyle/>
                    <a:p>
                      <a:pPr marL="50800">
                        <a:lnSpc>
                          <a:spcPct val="100000"/>
                        </a:lnSpc>
                        <a:spcBef>
                          <a:spcPts val="459"/>
                        </a:spcBef>
                      </a:pPr>
                      <a:r>
                        <a:rPr sz="3000" dirty="0">
                          <a:solidFill>
                            <a:schemeClr val="bg1"/>
                          </a:solidFill>
                          <a:latin typeface="Open Sans"/>
                          <a:cs typeface="Open Sans"/>
                        </a:rPr>
                        <a:t>Is it</a:t>
                      </a:r>
                      <a:r>
                        <a:rPr sz="3000" spc="-5" dirty="0">
                          <a:solidFill>
                            <a:schemeClr val="bg1"/>
                          </a:solidFill>
                          <a:latin typeface="Open Sans"/>
                          <a:cs typeface="Open Sans"/>
                        </a:rPr>
                        <a:t> </a:t>
                      </a:r>
                      <a:r>
                        <a:rPr sz="3000" b="1" spc="-10" dirty="0">
                          <a:solidFill>
                            <a:schemeClr val="bg1"/>
                          </a:solidFill>
                          <a:latin typeface="Open Sans"/>
                          <a:cs typeface="Open Sans"/>
                        </a:rPr>
                        <a:t>obvious?</a:t>
                      </a:r>
                      <a:endParaRPr sz="3000" dirty="0">
                        <a:solidFill>
                          <a:schemeClr val="bg1"/>
                        </a:solidFill>
                        <a:latin typeface="Open Sans"/>
                        <a:cs typeface="Open Sans"/>
                      </a:endParaRPr>
                    </a:p>
                  </a:txBody>
                  <a:tcPr marL="72000" marR="0" marT="58419" marB="0" anchor="ctr">
                    <a:lnL w="28575" cap="flat" cmpd="sng" algn="ctr">
                      <a:solidFill>
                        <a:schemeClr val="bg1"/>
                      </a:solidFill>
                      <a:prstDash val="sysDash"/>
                      <a:round/>
                      <a:headEnd type="none" w="med" len="med"/>
                      <a:tailEnd type="none" w="med" len="med"/>
                    </a:lnL>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tc>
                  <a:txBody>
                    <a:bodyPr/>
                    <a:lstStyle/>
                    <a:p>
                      <a:pPr>
                        <a:lnSpc>
                          <a:spcPct val="100000"/>
                        </a:lnSpc>
                      </a:pPr>
                      <a:endParaRPr sz="3000">
                        <a:solidFill>
                          <a:schemeClr val="bg1"/>
                        </a:solidFill>
                        <a:latin typeface="Times New Roman"/>
                        <a:cs typeface="Times New Roman"/>
                      </a:endParaRPr>
                    </a:p>
                  </a:txBody>
                  <a:tcPr marL="72000" marR="0" marT="0" marB="0" anchor="ctr">
                    <a:lnL w="28575" cap="flat" cmpd="sng" algn="ctr">
                      <a:solidFill>
                        <a:schemeClr val="bg1"/>
                      </a:solidFill>
                      <a:prstDash val="sysDash"/>
                      <a:round/>
                      <a:headEnd type="none" w="med" len="med"/>
                      <a:tailEnd type="none" w="med" len="med"/>
                    </a:lnL>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1"/>
                  </a:ext>
                </a:extLst>
              </a:tr>
              <a:tr h="820005">
                <a:tc>
                  <a:txBody>
                    <a:bodyPr/>
                    <a:lstStyle/>
                    <a:p>
                      <a:pPr marL="34290">
                        <a:lnSpc>
                          <a:spcPct val="100000"/>
                        </a:lnSpc>
                        <a:spcBef>
                          <a:spcPts val="459"/>
                        </a:spcBef>
                      </a:pPr>
                      <a:r>
                        <a:rPr sz="3000" b="1" spc="-10" dirty="0">
                          <a:solidFill>
                            <a:schemeClr val="bg1"/>
                          </a:solidFill>
                          <a:latin typeface="Open Sans"/>
                          <a:cs typeface="Open Sans"/>
                        </a:rPr>
                        <a:t>Craving</a:t>
                      </a:r>
                      <a:endParaRPr sz="3000">
                        <a:solidFill>
                          <a:schemeClr val="bg1"/>
                        </a:solidFill>
                        <a:latin typeface="Open Sans"/>
                        <a:cs typeface="Open Sans"/>
                      </a:endParaRPr>
                    </a:p>
                  </a:txBody>
                  <a:tcPr marL="72000" marR="0" marT="58419" marB="0" anchor="ctr">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tc>
                  <a:txBody>
                    <a:bodyPr/>
                    <a:lstStyle/>
                    <a:p>
                      <a:pPr marL="50165">
                        <a:lnSpc>
                          <a:spcPct val="100000"/>
                        </a:lnSpc>
                        <a:spcBef>
                          <a:spcPts val="459"/>
                        </a:spcBef>
                      </a:pPr>
                      <a:r>
                        <a:rPr sz="3000" dirty="0">
                          <a:solidFill>
                            <a:schemeClr val="bg1"/>
                          </a:solidFill>
                          <a:latin typeface="Open Sans"/>
                          <a:cs typeface="Open Sans"/>
                        </a:rPr>
                        <a:t>Is it</a:t>
                      </a:r>
                      <a:r>
                        <a:rPr sz="3000" spc="-5" dirty="0">
                          <a:solidFill>
                            <a:schemeClr val="bg1"/>
                          </a:solidFill>
                          <a:latin typeface="Open Sans"/>
                          <a:cs typeface="Open Sans"/>
                        </a:rPr>
                        <a:t> </a:t>
                      </a:r>
                      <a:r>
                        <a:rPr sz="3000" b="1" spc="-10" dirty="0">
                          <a:solidFill>
                            <a:schemeClr val="bg1"/>
                          </a:solidFill>
                          <a:latin typeface="Open Sans"/>
                          <a:cs typeface="Open Sans"/>
                        </a:rPr>
                        <a:t>attractive?</a:t>
                      </a:r>
                      <a:endParaRPr sz="3000" dirty="0">
                        <a:solidFill>
                          <a:schemeClr val="bg1"/>
                        </a:solidFill>
                        <a:latin typeface="Open Sans"/>
                        <a:cs typeface="Open Sans"/>
                      </a:endParaRPr>
                    </a:p>
                  </a:txBody>
                  <a:tcPr marL="72000" marR="0" marT="58419" marB="0" anchor="ctr">
                    <a:lnL w="28575" cap="flat" cmpd="sng" algn="ctr">
                      <a:solidFill>
                        <a:schemeClr val="bg1"/>
                      </a:solidFill>
                      <a:prstDash val="sysDash"/>
                      <a:round/>
                      <a:headEnd type="none" w="med" len="med"/>
                      <a:tailEnd type="none" w="med" len="med"/>
                    </a:lnL>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tc>
                  <a:txBody>
                    <a:bodyPr/>
                    <a:lstStyle/>
                    <a:p>
                      <a:pPr>
                        <a:lnSpc>
                          <a:spcPct val="100000"/>
                        </a:lnSpc>
                      </a:pPr>
                      <a:endParaRPr sz="3000" dirty="0">
                        <a:solidFill>
                          <a:schemeClr val="bg1"/>
                        </a:solidFill>
                        <a:latin typeface="Times New Roman"/>
                        <a:cs typeface="Times New Roman"/>
                      </a:endParaRPr>
                    </a:p>
                  </a:txBody>
                  <a:tcPr marL="72000" marR="0" marT="0" marB="0" anchor="ctr">
                    <a:lnL w="28575" cap="flat" cmpd="sng" algn="ctr">
                      <a:solidFill>
                        <a:schemeClr val="bg1"/>
                      </a:solidFill>
                      <a:prstDash val="sysDash"/>
                      <a:round/>
                      <a:headEnd type="none" w="med" len="med"/>
                      <a:tailEnd type="none" w="med" len="med"/>
                    </a:lnL>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2"/>
                  </a:ext>
                </a:extLst>
              </a:tr>
              <a:tr h="820005">
                <a:tc>
                  <a:txBody>
                    <a:bodyPr/>
                    <a:lstStyle/>
                    <a:p>
                      <a:pPr marL="34290">
                        <a:lnSpc>
                          <a:spcPct val="100000"/>
                        </a:lnSpc>
                        <a:spcBef>
                          <a:spcPts val="459"/>
                        </a:spcBef>
                      </a:pPr>
                      <a:r>
                        <a:rPr sz="3000" b="1" spc="-10" dirty="0">
                          <a:solidFill>
                            <a:schemeClr val="bg1"/>
                          </a:solidFill>
                          <a:latin typeface="Open Sans"/>
                          <a:cs typeface="Open Sans"/>
                        </a:rPr>
                        <a:t>Response</a:t>
                      </a:r>
                      <a:endParaRPr sz="3000">
                        <a:solidFill>
                          <a:schemeClr val="bg1"/>
                        </a:solidFill>
                        <a:latin typeface="Open Sans"/>
                        <a:cs typeface="Open Sans"/>
                      </a:endParaRPr>
                    </a:p>
                  </a:txBody>
                  <a:tcPr marL="72000" marR="0" marT="58419" marB="0" anchor="ctr">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tc>
                  <a:txBody>
                    <a:bodyPr/>
                    <a:lstStyle/>
                    <a:p>
                      <a:pPr marL="50165">
                        <a:lnSpc>
                          <a:spcPct val="100000"/>
                        </a:lnSpc>
                        <a:spcBef>
                          <a:spcPts val="459"/>
                        </a:spcBef>
                      </a:pPr>
                      <a:r>
                        <a:rPr sz="3000" dirty="0">
                          <a:solidFill>
                            <a:schemeClr val="bg1"/>
                          </a:solidFill>
                          <a:latin typeface="Open Sans"/>
                          <a:cs typeface="Open Sans"/>
                        </a:rPr>
                        <a:t>Is it</a:t>
                      </a:r>
                      <a:r>
                        <a:rPr sz="3000" spc="-5" dirty="0">
                          <a:solidFill>
                            <a:schemeClr val="bg1"/>
                          </a:solidFill>
                          <a:latin typeface="Open Sans"/>
                          <a:cs typeface="Open Sans"/>
                        </a:rPr>
                        <a:t> </a:t>
                      </a:r>
                      <a:r>
                        <a:rPr sz="3000" b="1" spc="-10" dirty="0">
                          <a:solidFill>
                            <a:schemeClr val="bg1"/>
                          </a:solidFill>
                          <a:latin typeface="Open Sans"/>
                          <a:cs typeface="Open Sans"/>
                        </a:rPr>
                        <a:t>easy?</a:t>
                      </a:r>
                      <a:endParaRPr sz="3000">
                        <a:solidFill>
                          <a:schemeClr val="bg1"/>
                        </a:solidFill>
                        <a:latin typeface="Open Sans"/>
                        <a:cs typeface="Open Sans"/>
                      </a:endParaRPr>
                    </a:p>
                  </a:txBody>
                  <a:tcPr marL="72000" marR="0" marT="58419" marB="0" anchor="ctr">
                    <a:lnL w="28575" cap="flat" cmpd="sng" algn="ctr">
                      <a:solidFill>
                        <a:schemeClr val="bg1"/>
                      </a:solidFill>
                      <a:prstDash val="sysDash"/>
                      <a:round/>
                      <a:headEnd type="none" w="med" len="med"/>
                      <a:tailEnd type="none" w="med" len="med"/>
                    </a:lnL>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tc>
                  <a:txBody>
                    <a:bodyPr/>
                    <a:lstStyle/>
                    <a:p>
                      <a:pPr>
                        <a:lnSpc>
                          <a:spcPct val="100000"/>
                        </a:lnSpc>
                      </a:pPr>
                      <a:endParaRPr sz="3000" dirty="0">
                        <a:solidFill>
                          <a:schemeClr val="bg1"/>
                        </a:solidFill>
                        <a:latin typeface="Times New Roman"/>
                        <a:cs typeface="Times New Roman"/>
                      </a:endParaRPr>
                    </a:p>
                  </a:txBody>
                  <a:tcPr marL="72000" marR="0" marT="0" marB="0" anchor="ctr">
                    <a:lnL w="28575" cap="flat" cmpd="sng" algn="ctr">
                      <a:solidFill>
                        <a:schemeClr val="bg1"/>
                      </a:solidFill>
                      <a:prstDash val="sysDash"/>
                      <a:round/>
                      <a:headEnd type="none" w="med" len="med"/>
                      <a:tailEnd type="none" w="med" len="med"/>
                    </a:lnL>
                    <a:lnT w="28575" cap="flat" cmpd="sng" algn="ctr">
                      <a:solidFill>
                        <a:schemeClr val="bg1"/>
                      </a:solidFill>
                      <a:prstDash val="sysDash"/>
                      <a:round/>
                      <a:headEnd type="none" w="med" len="med"/>
                      <a:tailEnd type="none" w="med" len="med"/>
                    </a:lnT>
                    <a:lnB w="28575" cap="flat" cmpd="sng" algn="ctr">
                      <a:solidFill>
                        <a:schemeClr val="bg1"/>
                      </a:solidFill>
                      <a:prstDash val="sysDash"/>
                      <a:round/>
                      <a:headEnd type="none" w="med" len="med"/>
                      <a:tailEnd type="none" w="med" len="med"/>
                    </a:lnB>
                  </a:tcPr>
                </a:tc>
                <a:extLst>
                  <a:ext uri="{0D108BD9-81ED-4DB2-BD59-A6C34878D82A}">
                    <a16:rowId xmlns:a16="http://schemas.microsoft.com/office/drawing/2014/main" val="10003"/>
                  </a:ext>
                </a:extLst>
              </a:tr>
              <a:tr h="820005">
                <a:tc>
                  <a:txBody>
                    <a:bodyPr/>
                    <a:lstStyle/>
                    <a:p>
                      <a:pPr marL="34290">
                        <a:lnSpc>
                          <a:spcPct val="100000"/>
                        </a:lnSpc>
                        <a:spcBef>
                          <a:spcPts val="459"/>
                        </a:spcBef>
                      </a:pPr>
                      <a:r>
                        <a:rPr sz="3000" b="1" spc="-10" dirty="0">
                          <a:solidFill>
                            <a:schemeClr val="bg1"/>
                          </a:solidFill>
                          <a:latin typeface="Open Sans"/>
                          <a:cs typeface="Open Sans"/>
                        </a:rPr>
                        <a:t>Reward</a:t>
                      </a:r>
                      <a:endParaRPr sz="3000" dirty="0">
                        <a:solidFill>
                          <a:schemeClr val="bg1"/>
                        </a:solidFill>
                        <a:latin typeface="Open Sans"/>
                        <a:cs typeface="Open Sans"/>
                      </a:endParaRPr>
                    </a:p>
                  </a:txBody>
                  <a:tcPr marL="72000" marR="0" marT="58419" marB="0" anchor="ctr">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tcPr>
                </a:tc>
                <a:tc>
                  <a:txBody>
                    <a:bodyPr/>
                    <a:lstStyle/>
                    <a:p>
                      <a:pPr marL="50165">
                        <a:lnSpc>
                          <a:spcPct val="100000"/>
                        </a:lnSpc>
                        <a:spcBef>
                          <a:spcPts val="459"/>
                        </a:spcBef>
                      </a:pPr>
                      <a:r>
                        <a:rPr sz="3000" dirty="0">
                          <a:solidFill>
                            <a:schemeClr val="bg1"/>
                          </a:solidFill>
                          <a:latin typeface="Open Sans"/>
                          <a:cs typeface="Open Sans"/>
                        </a:rPr>
                        <a:t>Is it </a:t>
                      </a:r>
                      <a:r>
                        <a:rPr sz="3000" b="1" spc="-10" dirty="0">
                          <a:solidFill>
                            <a:schemeClr val="bg1"/>
                          </a:solidFill>
                          <a:latin typeface="Open Sans"/>
                          <a:cs typeface="Open Sans"/>
                        </a:rPr>
                        <a:t>satisfying?</a:t>
                      </a:r>
                      <a:endParaRPr sz="3000" dirty="0">
                        <a:solidFill>
                          <a:schemeClr val="bg1"/>
                        </a:solidFill>
                        <a:latin typeface="Open Sans"/>
                        <a:cs typeface="Open Sans"/>
                      </a:endParaRPr>
                    </a:p>
                  </a:txBody>
                  <a:tcPr marL="72000" marR="0" marT="58419" marB="0" anchor="ctr">
                    <a:lnL w="28575" cap="flat" cmpd="sng" algn="ctr">
                      <a:solidFill>
                        <a:schemeClr val="bg1"/>
                      </a:solidFill>
                      <a:prstDash val="sysDash"/>
                      <a:round/>
                      <a:headEnd type="none" w="med" len="med"/>
                      <a:tailEnd type="none" w="med" len="med"/>
                    </a:lnL>
                    <a:lnR w="28575" cap="flat" cmpd="sng" algn="ctr">
                      <a:solidFill>
                        <a:schemeClr val="bg1"/>
                      </a:solidFill>
                      <a:prstDash val="sysDash"/>
                      <a:round/>
                      <a:headEnd type="none" w="med" len="med"/>
                      <a:tailEnd type="none" w="med" len="med"/>
                    </a:lnR>
                    <a:lnT w="28575" cap="flat" cmpd="sng" algn="ctr">
                      <a:solidFill>
                        <a:schemeClr val="bg1"/>
                      </a:solidFill>
                      <a:prstDash val="sysDash"/>
                      <a:round/>
                      <a:headEnd type="none" w="med" len="med"/>
                      <a:tailEnd type="none" w="med" len="med"/>
                    </a:lnT>
                  </a:tcPr>
                </a:tc>
                <a:tc>
                  <a:txBody>
                    <a:bodyPr/>
                    <a:lstStyle/>
                    <a:p>
                      <a:pPr>
                        <a:lnSpc>
                          <a:spcPct val="100000"/>
                        </a:lnSpc>
                      </a:pPr>
                      <a:endParaRPr sz="3000" dirty="0">
                        <a:solidFill>
                          <a:schemeClr val="bg1"/>
                        </a:solidFill>
                        <a:latin typeface="Times New Roman"/>
                        <a:cs typeface="Times New Roman"/>
                      </a:endParaRPr>
                    </a:p>
                  </a:txBody>
                  <a:tcPr marL="72000" marR="0" marT="0" marB="0" anchor="ctr">
                    <a:lnL w="28575" cap="flat" cmpd="sng" algn="ctr">
                      <a:solidFill>
                        <a:schemeClr val="bg1"/>
                      </a:solidFill>
                      <a:prstDash val="sysDash"/>
                      <a:round/>
                      <a:headEnd type="none" w="med" len="med"/>
                      <a:tailEnd type="none" w="med" len="med"/>
                    </a:lnL>
                    <a:lnT w="28575" cap="flat" cmpd="sng" algn="ctr">
                      <a:solidFill>
                        <a:schemeClr val="bg1"/>
                      </a:solidFill>
                      <a:prstDash val="sysDash"/>
                      <a:round/>
                      <a:headEnd type="none" w="med" len="med"/>
                      <a:tailEnd type="none" w="med" len="med"/>
                    </a:lnT>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14717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g object 16">
            <a:extLst>
              <a:ext uri="{FF2B5EF4-FFF2-40B4-BE49-F238E27FC236}">
                <a16:creationId xmlns:a16="http://schemas.microsoft.com/office/drawing/2014/main" id="{3862C588-BF5C-D104-DB76-FDF1F570E53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5BDAD"/>
          </a:solidFill>
        </p:spPr>
        <p:txBody>
          <a:bodyPr wrap="square" lIns="0" tIns="0" rIns="0" bIns="0" rtlCol="0"/>
          <a:lstStyle/>
          <a:p>
            <a:endParaRPr/>
          </a:p>
        </p:txBody>
      </p:sp>
      <p:pic>
        <p:nvPicPr>
          <p:cNvPr id="15" name="object 3">
            <a:extLst>
              <a:ext uri="{FF2B5EF4-FFF2-40B4-BE49-F238E27FC236}">
                <a16:creationId xmlns:a16="http://schemas.microsoft.com/office/drawing/2014/main" id="{D5F0B907-55CD-7A9D-E1AD-5C3F83D108F8}"/>
              </a:ext>
            </a:extLst>
          </p:cNvPr>
          <p:cNvPicPr/>
          <p:nvPr/>
        </p:nvPicPr>
        <p:blipFill>
          <a:blip r:embed="rId2">
            <a:extLst>
              <a:ext uri="{28A0092B-C50C-407E-A947-70E740481C1C}">
                <a14:useLocalDpi xmlns:a14="http://schemas.microsoft.com/office/drawing/2010/main" val="0"/>
              </a:ext>
            </a:extLst>
          </a:blip>
          <a:srcRect t="2520" b="2520"/>
          <a:stretch/>
        </p:blipFill>
        <p:spPr>
          <a:xfrm>
            <a:off x="869950" y="739775"/>
            <a:ext cx="18364200" cy="9829800"/>
          </a:xfrm>
          <a:prstGeom prst="rect">
            <a:avLst/>
          </a:prstGeom>
          <a:effectLst>
            <a:innerShdw blurRad="485412">
              <a:prstClr val="black"/>
            </a:innerShdw>
          </a:effectLst>
        </p:spPr>
      </p:pic>
      <p:sp>
        <p:nvSpPr>
          <p:cNvPr id="14" name="object 5">
            <a:extLst>
              <a:ext uri="{FF2B5EF4-FFF2-40B4-BE49-F238E27FC236}">
                <a16:creationId xmlns:a16="http://schemas.microsoft.com/office/drawing/2014/main" id="{2F7FFDDB-5E47-B13A-C555-2B90E61A253C}"/>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5BDAD"/>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0FBEBAC0-BA48-8195-52B7-09FC4B05BF3F}"/>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46F2880F-AE32-60DC-0D55-6734AA613562}"/>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FC95934B-677D-1BD0-90E6-9119D888C95D}"/>
              </a:ext>
            </a:extLst>
          </p:cNvPr>
          <p:cNvSpPr/>
          <p:nvPr/>
        </p:nvSpPr>
        <p:spPr>
          <a:xfrm>
            <a:off x="4070953"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62F52B54-824B-635B-04E5-0A5D7DE6486A}"/>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AF17CAF-5414-2C1A-97A2-5096F1C2A642}"/>
              </a:ext>
            </a:extLst>
          </p:cNvPr>
          <p:cNvSpPr txBox="1">
            <a:spLocks/>
          </p:cNvSpPr>
          <p:nvPr/>
        </p:nvSpPr>
        <p:spPr>
          <a:xfrm>
            <a:off x="3585813" y="2327153"/>
            <a:ext cx="3341370"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5BDAD"/>
                </a:solidFill>
                <a:latin typeface="NotoSans-Black"/>
                <a:cs typeface="NotoSans-Black"/>
              </a:rPr>
              <a:t>JAMES CLEAR</a:t>
            </a:r>
          </a:p>
        </p:txBody>
      </p:sp>
      <p:sp>
        <p:nvSpPr>
          <p:cNvPr id="7" name="object 11">
            <a:extLst>
              <a:ext uri="{FF2B5EF4-FFF2-40B4-BE49-F238E27FC236}">
                <a16:creationId xmlns:a16="http://schemas.microsoft.com/office/drawing/2014/main" id="{B8F19D0A-1618-A346-16B3-DF0A1BE016DC}"/>
              </a:ext>
            </a:extLst>
          </p:cNvPr>
          <p:cNvSpPr txBox="1"/>
          <p:nvPr/>
        </p:nvSpPr>
        <p:spPr>
          <a:xfrm>
            <a:off x="8172669" y="2507628"/>
            <a:ext cx="9877588" cy="1590179"/>
          </a:xfrm>
          <a:prstGeom prst="rect">
            <a:avLst/>
          </a:prstGeom>
        </p:spPr>
        <p:txBody>
          <a:bodyPr vert="horz" wrap="square" lIns="0" tIns="12700" rIns="0" bIns="0" rtlCol="0">
            <a:spAutoFit/>
          </a:bodyPr>
          <a:lstStyle/>
          <a:p>
            <a:pPr marL="12700" algn="r">
              <a:lnSpc>
                <a:spcPct val="100000"/>
              </a:lnSpc>
              <a:spcBef>
                <a:spcPts val="100"/>
              </a:spcBef>
            </a:pPr>
            <a:r>
              <a:rPr lang="en-US" sz="2500" b="1" dirty="0">
                <a:solidFill>
                  <a:schemeClr val="bg1"/>
                </a:solidFill>
                <a:latin typeface="NotoSans-Black"/>
                <a:cs typeface="NotoSans-Black"/>
              </a:rPr>
              <a:t>HARNESSING THE POWER OF ATOMIC HABITS</a:t>
            </a: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a:p>
            <a:pPr marL="12700" algn="r">
              <a:lnSpc>
                <a:spcPct val="100000"/>
              </a:lnSpc>
              <a:spcBef>
                <a:spcPts val="100"/>
              </a:spcBef>
            </a:pPr>
            <a:endParaRPr lang="en-US" sz="2500" b="1" dirty="0">
              <a:solidFill>
                <a:schemeClr val="bg1"/>
              </a:solidFill>
              <a:latin typeface="NotoSans-Black"/>
              <a:cs typeface="NotoSans-Black"/>
            </a:endParaRPr>
          </a:p>
        </p:txBody>
      </p:sp>
      <p:sp>
        <p:nvSpPr>
          <p:cNvPr id="8" name="TextBox 7">
            <a:extLst>
              <a:ext uri="{FF2B5EF4-FFF2-40B4-BE49-F238E27FC236}">
                <a16:creationId xmlns:a16="http://schemas.microsoft.com/office/drawing/2014/main" id="{7DD277DE-EF6A-FE62-9BDC-1E162A72C8F1}"/>
              </a:ext>
            </a:extLst>
          </p:cNvPr>
          <p:cNvSpPr txBox="1"/>
          <p:nvPr/>
        </p:nvSpPr>
        <p:spPr>
          <a:xfrm>
            <a:off x="8147050" y="4929643"/>
            <a:ext cx="3810000" cy="784830"/>
          </a:xfrm>
          <a:prstGeom prst="rect">
            <a:avLst/>
          </a:prstGeom>
          <a:noFill/>
        </p:spPr>
        <p:txBody>
          <a:bodyPr wrap="square">
            <a:spAutoFit/>
          </a:bodyPr>
          <a:lstStyle/>
          <a:p>
            <a:pPr algn="r"/>
            <a:r>
              <a:rPr lang="en-ZA" sz="4500" b="1" i="1" dirty="0">
                <a:solidFill>
                  <a:schemeClr val="bg1"/>
                </a:solidFill>
                <a:effectLst/>
                <a:latin typeface="Open Sans Condensed Condensed" pitchFamily="2" charset="0"/>
              </a:rPr>
              <a:t>TAKING ACTION</a:t>
            </a:r>
            <a:endParaRPr lang="en-ZA" sz="4500" dirty="0">
              <a:solidFill>
                <a:schemeClr val="bg1"/>
              </a:solidFill>
              <a:effectLst/>
              <a:latin typeface="Open Sans Condensed Condensed" pitchFamily="2" charset="0"/>
            </a:endParaRPr>
          </a:p>
        </p:txBody>
      </p:sp>
      <p:sp>
        <p:nvSpPr>
          <p:cNvPr id="9" name="object 14">
            <a:extLst>
              <a:ext uri="{FF2B5EF4-FFF2-40B4-BE49-F238E27FC236}">
                <a16:creationId xmlns:a16="http://schemas.microsoft.com/office/drawing/2014/main" id="{6F3DEE33-04E3-7B6E-75CB-34071D843052}"/>
              </a:ext>
            </a:extLst>
          </p:cNvPr>
          <p:cNvSpPr/>
          <p:nvPr/>
        </p:nvSpPr>
        <p:spPr>
          <a:xfrm>
            <a:off x="9208973" y="4706329"/>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0" name="object 14">
            <a:extLst>
              <a:ext uri="{FF2B5EF4-FFF2-40B4-BE49-F238E27FC236}">
                <a16:creationId xmlns:a16="http://schemas.microsoft.com/office/drawing/2014/main" id="{8F139B21-CEE2-61B0-B855-E658A5E30816}"/>
              </a:ext>
            </a:extLst>
          </p:cNvPr>
          <p:cNvSpPr/>
          <p:nvPr/>
        </p:nvSpPr>
        <p:spPr>
          <a:xfrm>
            <a:off x="6089650" y="5807918"/>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1" name="TextBox 10">
            <a:extLst>
              <a:ext uri="{FF2B5EF4-FFF2-40B4-BE49-F238E27FC236}">
                <a16:creationId xmlns:a16="http://schemas.microsoft.com/office/drawing/2014/main" id="{44AD9AEF-F6DE-555E-4133-FFD51BFEC03C}"/>
              </a:ext>
            </a:extLst>
          </p:cNvPr>
          <p:cNvSpPr txBox="1"/>
          <p:nvPr/>
        </p:nvSpPr>
        <p:spPr>
          <a:xfrm>
            <a:off x="2701339" y="6979557"/>
            <a:ext cx="14701423" cy="1433534"/>
          </a:xfrm>
          <a:prstGeom prst="rect">
            <a:avLst/>
          </a:prstGeom>
          <a:noFill/>
        </p:spPr>
        <p:txBody>
          <a:bodyPr wrap="square">
            <a:spAutoFit/>
          </a:bodyPr>
          <a:lstStyle/>
          <a:p>
            <a:pPr marL="571500" marR="159385" algn="ctr">
              <a:lnSpc>
                <a:spcPct val="129700"/>
              </a:lnSpc>
              <a:spcBef>
                <a:spcPts val="5"/>
              </a:spcBef>
            </a:pPr>
            <a:r>
              <a:rPr lang="en-ZA" sz="3500" b="1" i="1" dirty="0">
                <a:solidFill>
                  <a:schemeClr val="bg1"/>
                </a:solidFill>
                <a:latin typeface="OpenSans-ExtraBoldItalic"/>
                <a:cs typeface="OpenSans-ExtraBoldItalic"/>
              </a:rPr>
              <a:t>What will you start doing in the next seven days </a:t>
            </a:r>
            <a:br>
              <a:rPr lang="en-ZA" sz="3500" b="1" i="1" dirty="0">
                <a:solidFill>
                  <a:schemeClr val="bg1"/>
                </a:solidFill>
                <a:latin typeface="OpenSans-ExtraBoldItalic"/>
                <a:cs typeface="OpenSans-ExtraBoldItalic"/>
              </a:rPr>
            </a:br>
            <a:r>
              <a:rPr lang="en-ZA" sz="3500" b="1" i="1" dirty="0">
                <a:solidFill>
                  <a:schemeClr val="bg1"/>
                </a:solidFill>
                <a:latin typeface="OpenSans-ExtraBoldItalic"/>
                <a:cs typeface="OpenSans-ExtraBoldItalic"/>
              </a:rPr>
              <a:t>to initiate 1% daily growth?</a:t>
            </a:r>
            <a:endParaRPr lang="en-ZA" sz="3500" dirty="0">
              <a:solidFill>
                <a:schemeClr val="bg1"/>
              </a:solidFill>
              <a:latin typeface="OpenSans-ExtraBoldItalic"/>
              <a:cs typeface="OpenSans-ExtraBoldItalic"/>
            </a:endParaRPr>
          </a:p>
        </p:txBody>
      </p:sp>
    </p:spTree>
    <p:extLst>
      <p:ext uri="{BB962C8B-B14F-4D97-AF65-F5344CB8AC3E}">
        <p14:creationId xmlns:p14="http://schemas.microsoft.com/office/powerpoint/2010/main" val="2579572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68F9332C-06DF-E1FB-1FBB-FEA3DC6EA99D}"/>
              </a:ext>
            </a:extLst>
          </p:cNvPr>
          <p:cNvSpPr/>
          <p:nvPr/>
        </p:nvSpPr>
        <p:spPr>
          <a:xfrm>
            <a:off x="7766050" y="2747645"/>
            <a:ext cx="10591800" cy="54864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pic>
        <p:nvPicPr>
          <p:cNvPr id="8" name="Picture 7">
            <a:extLst>
              <a:ext uri="{FF2B5EF4-FFF2-40B4-BE49-F238E27FC236}">
                <a16:creationId xmlns:a16="http://schemas.microsoft.com/office/drawing/2014/main" id="{2C4CF1DA-48E8-0917-7570-B65C76BBE9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9208" y="2747645"/>
            <a:ext cx="5486400" cy="5486400"/>
          </a:xfrm>
          <a:prstGeom prst="rect">
            <a:avLst/>
          </a:prstGeom>
          <a:solidFill>
            <a:srgbClr val="0E9CDE"/>
          </a:solidFill>
          <a:effectLst>
            <a:outerShdw blurRad="419857" sx="102000" sy="102000" algn="ctr" rotWithShape="0">
              <a:prstClr val="black">
                <a:alpha val="40000"/>
              </a:prstClr>
            </a:outerShdw>
          </a:effectLst>
        </p:spPr>
      </p:pic>
      <p:sp>
        <p:nvSpPr>
          <p:cNvPr id="9" name="object 12">
            <a:extLst>
              <a:ext uri="{FF2B5EF4-FFF2-40B4-BE49-F238E27FC236}">
                <a16:creationId xmlns:a16="http://schemas.microsoft.com/office/drawing/2014/main" id="{8FED7889-EE8D-D09B-E008-7047E21B1788}"/>
              </a:ext>
            </a:extLst>
          </p:cNvPr>
          <p:cNvSpPr txBox="1">
            <a:spLocks/>
          </p:cNvSpPr>
          <p:nvPr/>
        </p:nvSpPr>
        <p:spPr>
          <a:xfrm>
            <a:off x="8541019" y="3292475"/>
            <a:ext cx="4025631" cy="1510306"/>
          </a:xfrm>
          <a:prstGeom prst="rect">
            <a:avLst/>
          </a:prstGeom>
        </p:spPr>
        <p:txBody>
          <a:bodyPr vert="horz" wrap="square" lIns="0" tIns="12700" rIns="0" bIns="0" rtlCol="0">
            <a:noAutofit/>
          </a:bodyPr>
          <a:lstStyle>
            <a:lvl1pPr>
              <a:defRPr>
                <a:latin typeface="+mj-lt"/>
                <a:ea typeface="+mj-ea"/>
                <a:cs typeface="+mj-cs"/>
              </a:defRPr>
            </a:lvl1pPr>
          </a:lstStyle>
          <a:p>
            <a:pPr marL="12700" algn="l">
              <a:spcBef>
                <a:spcPts val="100"/>
              </a:spcBef>
            </a:pPr>
            <a:r>
              <a:rPr lang="en-ZA" sz="8500" spc="40" dirty="0">
                <a:solidFill>
                  <a:srgbClr val="FFFFFF"/>
                </a:solidFill>
                <a:latin typeface="NotoSans-Black"/>
                <a:cs typeface="NotoSans-Black"/>
              </a:rPr>
              <a:t>RYAN</a:t>
            </a:r>
            <a:endParaRPr lang="en-ZA" sz="8500" dirty="0">
              <a:latin typeface="NotoSans-Black"/>
              <a:cs typeface="NotoSans-Black"/>
            </a:endParaRPr>
          </a:p>
        </p:txBody>
      </p:sp>
      <p:sp>
        <p:nvSpPr>
          <p:cNvPr id="10" name="object 13">
            <a:extLst>
              <a:ext uri="{FF2B5EF4-FFF2-40B4-BE49-F238E27FC236}">
                <a16:creationId xmlns:a16="http://schemas.microsoft.com/office/drawing/2014/main" id="{24379C47-A93D-156D-DFF3-9FCE491EAC68}"/>
              </a:ext>
            </a:extLst>
          </p:cNvPr>
          <p:cNvSpPr txBox="1"/>
          <p:nvPr/>
        </p:nvSpPr>
        <p:spPr>
          <a:xfrm>
            <a:off x="11065663" y="4352428"/>
            <a:ext cx="6682587" cy="1510306"/>
          </a:xfrm>
          <a:prstGeom prst="rect">
            <a:avLst/>
          </a:prstGeom>
        </p:spPr>
        <p:txBody>
          <a:bodyPr vert="horz" wrap="square" lIns="0" tIns="12700" rIns="0" bIns="0" rtlCol="0">
            <a:noAutofit/>
          </a:bodyPr>
          <a:lstStyle/>
          <a:p>
            <a:pPr marL="12700" algn="r">
              <a:lnSpc>
                <a:spcPct val="100000"/>
              </a:lnSpc>
              <a:spcBef>
                <a:spcPts val="100"/>
              </a:spcBef>
            </a:pPr>
            <a:r>
              <a:rPr lang="en-US" sz="8500" b="1" spc="40" dirty="0">
                <a:solidFill>
                  <a:srgbClr val="FFFFFF"/>
                </a:solidFill>
                <a:latin typeface="NotoSans-Black"/>
                <a:cs typeface="NotoSans-Black"/>
              </a:rPr>
              <a:t>LEAK</a:t>
            </a:r>
            <a:endParaRPr sz="8500" dirty="0">
              <a:latin typeface="NotoSans-Black"/>
              <a:cs typeface="NotoSans-Black"/>
            </a:endParaRPr>
          </a:p>
        </p:txBody>
      </p:sp>
      <p:sp>
        <p:nvSpPr>
          <p:cNvPr id="11" name="Rectangle 10">
            <a:extLst>
              <a:ext uri="{FF2B5EF4-FFF2-40B4-BE49-F238E27FC236}">
                <a16:creationId xmlns:a16="http://schemas.microsoft.com/office/drawing/2014/main" id="{9B83EFEB-D455-C266-48DA-2B123EBF98D2}"/>
              </a:ext>
            </a:extLst>
          </p:cNvPr>
          <p:cNvSpPr/>
          <p:nvPr/>
        </p:nvSpPr>
        <p:spPr>
          <a:xfrm>
            <a:off x="12033250" y="3514228"/>
            <a:ext cx="57150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B25C68-A2B1-4759-4C54-4E53C8C18F42}"/>
              </a:ext>
            </a:extLst>
          </p:cNvPr>
          <p:cNvSpPr/>
          <p:nvPr/>
        </p:nvSpPr>
        <p:spPr>
          <a:xfrm>
            <a:off x="8541020" y="4574181"/>
            <a:ext cx="6026784"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823D1E8-D1A3-D3E3-A195-C1BFE5E345BB}"/>
              </a:ext>
            </a:extLst>
          </p:cNvPr>
          <p:cNvSpPr txBox="1"/>
          <p:nvPr/>
        </p:nvSpPr>
        <p:spPr>
          <a:xfrm>
            <a:off x="8451850" y="6035675"/>
            <a:ext cx="10058400" cy="1797928"/>
          </a:xfrm>
          <a:prstGeom prst="rect">
            <a:avLst/>
          </a:prstGeom>
          <a:noFill/>
        </p:spPr>
        <p:txBody>
          <a:bodyPr wrap="square">
            <a:spAutoFit/>
          </a:bodyPr>
          <a:lstStyle/>
          <a:p>
            <a:pPr marL="12700">
              <a:spcBef>
                <a:spcPts val="100"/>
              </a:spcBef>
            </a:pPr>
            <a:r>
              <a:rPr lang="en-ZA" sz="5500" b="1" i="1" dirty="0" err="1">
                <a:solidFill>
                  <a:schemeClr val="bg1"/>
                </a:solidFill>
                <a:latin typeface="OpenSansCondensed-ExtraBoldItalic"/>
                <a:cs typeface="OpenSansCondensed-ExtraBoldItalic"/>
              </a:rPr>
              <a:t>Leveling</a:t>
            </a:r>
            <a:r>
              <a:rPr lang="en-ZA" sz="5500" b="1" i="1" dirty="0">
                <a:solidFill>
                  <a:schemeClr val="bg1"/>
                </a:solidFill>
                <a:latin typeface="OpenSansCondensed-ExtraBoldItalic"/>
                <a:cs typeface="OpenSansCondensed-ExtraBoldItalic"/>
              </a:rPr>
              <a:t> up: Three questions for</a:t>
            </a:r>
          </a:p>
          <a:p>
            <a:pPr marL="12700">
              <a:spcBef>
                <a:spcPts val="100"/>
              </a:spcBef>
            </a:pPr>
            <a:r>
              <a:rPr lang="en-ZA" sz="5500" b="1" dirty="0">
                <a:solidFill>
                  <a:schemeClr val="bg1"/>
                </a:solidFill>
                <a:latin typeface="NotoSans-Black"/>
                <a:cs typeface="NotoSans-Black"/>
              </a:rPr>
              <a:t>NEXT LEVEL LEADERS</a:t>
            </a:r>
          </a:p>
        </p:txBody>
      </p:sp>
    </p:spTree>
    <p:extLst>
      <p:ext uri="{BB962C8B-B14F-4D97-AF65-F5344CB8AC3E}">
        <p14:creationId xmlns:p14="http://schemas.microsoft.com/office/powerpoint/2010/main" val="4049589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3" y="2327153"/>
            <a:ext cx="3037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RYAN LEAK</a:t>
            </a:r>
          </a:p>
        </p:txBody>
      </p:sp>
      <p:sp>
        <p:nvSpPr>
          <p:cNvPr id="12" name="object 11">
            <a:extLst>
              <a:ext uri="{FF2B5EF4-FFF2-40B4-BE49-F238E27FC236}">
                <a16:creationId xmlns:a16="http://schemas.microsoft.com/office/drawing/2014/main" id="{831DB4F8-3237-9782-E937-9E124C26AB4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LEVELING UP: THREE QUESTIONS FOR NEXT LEVEL LEADERS</a:t>
            </a:r>
          </a:p>
        </p:txBody>
      </p:sp>
      <p:sp>
        <p:nvSpPr>
          <p:cNvPr id="13" name="object 23">
            <a:extLst>
              <a:ext uri="{FF2B5EF4-FFF2-40B4-BE49-F238E27FC236}">
                <a16:creationId xmlns:a16="http://schemas.microsoft.com/office/drawing/2014/main" id="{35152E55-6B66-42D9-4B0E-15C6960A40A9}"/>
              </a:ext>
            </a:extLst>
          </p:cNvPr>
          <p:cNvSpPr txBox="1"/>
          <p:nvPr/>
        </p:nvSpPr>
        <p:spPr>
          <a:xfrm>
            <a:off x="3256915" y="4034767"/>
            <a:ext cx="13590270" cy="4518225"/>
          </a:xfrm>
          <a:prstGeom prst="rect">
            <a:avLst/>
          </a:prstGeom>
        </p:spPr>
        <p:txBody>
          <a:bodyPr vert="horz" wrap="square" lIns="0" tIns="0" rIns="0" bIns="0" rtlCol="0">
            <a:spAutoFit/>
          </a:bodyPr>
          <a:lstStyle/>
          <a:p>
            <a:pPr marL="755650" indent="-742950">
              <a:lnSpc>
                <a:spcPct val="150000"/>
              </a:lnSpc>
              <a:buAutoNum type="arabicPeriod"/>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Answer: what is your definition of success?</a:t>
            </a:r>
          </a:p>
          <a:p>
            <a:pPr marL="584200" indent="-571500">
              <a:lnSpc>
                <a:spcPct val="150000"/>
              </a:lnSpc>
              <a:buFont typeface="Arial" panose="020B0604020202020204" pitchFamily="34" charset="0"/>
              <a:buChar char="•"/>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a leader?</a:t>
            </a:r>
          </a:p>
          <a:p>
            <a:pPr marL="584200" indent="-571500">
              <a:lnSpc>
                <a:spcPct val="150000"/>
              </a:lnSpc>
              <a:buFont typeface="Arial" panose="020B0604020202020204" pitchFamily="34" charset="0"/>
              <a:buChar char="•"/>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a follower?</a:t>
            </a:r>
          </a:p>
          <a:p>
            <a:pPr marL="584200" indent="-571500">
              <a:lnSpc>
                <a:spcPct val="150000"/>
              </a:lnSpc>
              <a:buFont typeface="Arial" panose="020B0604020202020204" pitchFamily="34" charset="0"/>
              <a:buChar char="•"/>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a parent?</a:t>
            </a:r>
          </a:p>
          <a:p>
            <a:pPr marL="584200" indent="-571500">
              <a:lnSpc>
                <a:spcPct val="150000"/>
              </a:lnSpc>
              <a:buFont typeface="Arial" panose="020B0604020202020204" pitchFamily="34" charset="0"/>
              <a:buChar char="•"/>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a __________________ (an important role in your life)?</a:t>
            </a:r>
          </a:p>
        </p:txBody>
      </p:sp>
    </p:spTree>
    <p:extLst>
      <p:ext uri="{BB962C8B-B14F-4D97-AF65-F5344CB8AC3E}">
        <p14:creationId xmlns:p14="http://schemas.microsoft.com/office/powerpoint/2010/main" val="375379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9CDE">
            <a:alpha val="0"/>
          </a:srgb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44314CE8-523A-37EC-D363-CC2E194219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E9CDE"/>
          </a:solidFill>
        </p:spPr>
        <p:txBody>
          <a:bodyPr wrap="square" lIns="0" tIns="0" rIns="0" bIns="0" rtlCol="0"/>
          <a:lstStyle/>
          <a:p>
            <a:endParaRPr/>
          </a:p>
        </p:txBody>
      </p:sp>
      <p:pic>
        <p:nvPicPr>
          <p:cNvPr id="8" name="object 3">
            <a:extLst>
              <a:ext uri="{FF2B5EF4-FFF2-40B4-BE49-F238E27FC236}">
                <a16:creationId xmlns:a16="http://schemas.microsoft.com/office/drawing/2014/main" id="{F7298E50-4C6E-1844-984F-2B30F366AA71}"/>
              </a:ext>
            </a:extLst>
          </p:cNvPr>
          <p:cNvPicPr/>
          <p:nvPr/>
        </p:nvPicPr>
        <p:blipFill>
          <a:blip r:embed="rId2">
            <a:extLst>
              <a:ext uri="{28A0092B-C50C-407E-A947-70E740481C1C}">
                <a14:useLocalDpi xmlns:a14="http://schemas.microsoft.com/office/drawing/2010/main" val="0"/>
              </a:ext>
            </a:extLst>
          </a:blip>
          <a:srcRect t="1864" b="1864"/>
          <a:stretch/>
        </p:blipFill>
        <p:spPr>
          <a:xfrm>
            <a:off x="831850" y="663575"/>
            <a:ext cx="18440400" cy="99822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C8E03510-5AD3-2AEC-CBC9-5387B1AF5449}"/>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E9CDE"/>
          </a:solidFill>
          <a:effectLst>
            <a:outerShdw blurRad="419857" sx="102000" sy="102000" algn="ctr" rotWithShape="0">
              <a:prstClr val="black">
                <a:alpha val="40000"/>
              </a:prstClr>
            </a:outerShdw>
          </a:effectLst>
        </p:spPr>
        <p:txBody>
          <a:bodyPr wrap="square" lIns="0" tIns="0" rIns="0" bIns="0" rtlCol="0"/>
          <a:lstStyle/>
          <a:p>
            <a:endParaRPr sz="2500" dirty="0"/>
          </a:p>
        </p:txBody>
      </p:sp>
      <p:sp>
        <p:nvSpPr>
          <p:cNvPr id="2" name="object 5">
            <a:extLst>
              <a:ext uri="{FF2B5EF4-FFF2-40B4-BE49-F238E27FC236}">
                <a16:creationId xmlns:a16="http://schemas.microsoft.com/office/drawing/2014/main" id="{B37318DB-C44D-C196-B8DE-930DB7D71B9C}"/>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25E299CD-8624-C2E1-2928-37090DE8578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C6A4420C-F4E2-5FDA-1D43-83E925F11164}"/>
              </a:ext>
            </a:extLst>
          </p:cNvPr>
          <p:cNvSpPr/>
          <p:nvPr/>
        </p:nvSpPr>
        <p:spPr>
          <a:xfrm>
            <a:off x="5316439"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08CC42B0-614B-1C51-10FF-BF125FDC5E49}"/>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AB703E7B-4C31-B3E9-B88F-D95F2815AA68}"/>
              </a:ext>
            </a:extLst>
          </p:cNvPr>
          <p:cNvSpPr txBox="1">
            <a:spLocks/>
          </p:cNvSpPr>
          <p:nvPr/>
        </p:nvSpPr>
        <p:spPr>
          <a:xfrm>
            <a:off x="3585812" y="2327153"/>
            <a:ext cx="4586857"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E9CDE"/>
                </a:solidFill>
                <a:latin typeface="NotoSans-Black"/>
                <a:cs typeface="NotoSans-Black"/>
              </a:rPr>
              <a:t>CRAIG GROESCHEL </a:t>
            </a:r>
          </a:p>
        </p:txBody>
      </p:sp>
      <p:sp>
        <p:nvSpPr>
          <p:cNvPr id="12" name="object 11">
            <a:extLst>
              <a:ext uri="{FF2B5EF4-FFF2-40B4-BE49-F238E27FC236}">
                <a16:creationId xmlns:a16="http://schemas.microsoft.com/office/drawing/2014/main" id="{D3D7C22B-A63E-936B-282A-ACCF8E9F315D}"/>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sz="2500" b="1" dirty="0">
                <a:solidFill>
                  <a:schemeClr val="bg1"/>
                </a:solidFill>
                <a:latin typeface="NotoSans-Black"/>
                <a:cs typeface="NotoSans-Black"/>
              </a:rPr>
              <a:t>THE</a:t>
            </a:r>
            <a:r>
              <a:rPr sz="2500" b="1" spc="190" dirty="0">
                <a:solidFill>
                  <a:schemeClr val="bg1"/>
                </a:solidFill>
                <a:latin typeface="NotoSans-Black"/>
                <a:cs typeface="NotoSans-Black"/>
              </a:rPr>
              <a:t> </a:t>
            </a:r>
            <a:r>
              <a:rPr sz="2500" b="1" spc="50" dirty="0">
                <a:solidFill>
                  <a:schemeClr val="bg1"/>
                </a:solidFill>
                <a:latin typeface="NotoSans-Black"/>
                <a:cs typeface="NotoSans-Black"/>
              </a:rPr>
              <a:t>FUTURE</a:t>
            </a:r>
            <a:r>
              <a:rPr sz="2500" b="1" spc="195" dirty="0">
                <a:solidFill>
                  <a:schemeClr val="bg1"/>
                </a:solidFill>
                <a:latin typeface="NotoSans-Black"/>
                <a:cs typeface="NotoSans-Black"/>
              </a:rPr>
              <a:t> </a:t>
            </a:r>
            <a:r>
              <a:rPr sz="2500" b="1" dirty="0">
                <a:solidFill>
                  <a:schemeClr val="bg1"/>
                </a:solidFill>
                <a:latin typeface="NotoSans-Black"/>
                <a:cs typeface="NotoSans-Black"/>
              </a:rPr>
              <a:t>OF</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LEADERSHIP</a:t>
            </a:r>
            <a:r>
              <a:rPr sz="2500" b="1" spc="195" dirty="0">
                <a:solidFill>
                  <a:schemeClr val="bg1"/>
                </a:solidFill>
                <a:latin typeface="NotoSans-Black"/>
                <a:cs typeface="NotoSans-Black"/>
              </a:rPr>
              <a:t> </a:t>
            </a:r>
            <a:r>
              <a:rPr sz="2500" b="1" dirty="0">
                <a:solidFill>
                  <a:schemeClr val="bg1"/>
                </a:solidFill>
                <a:latin typeface="NotoSans-Black"/>
                <a:cs typeface="NotoSans-Black"/>
              </a:rPr>
              <a:t>IS</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TRUST</a:t>
            </a:r>
            <a:endParaRPr sz="2500" dirty="0">
              <a:solidFill>
                <a:schemeClr val="bg1"/>
              </a:solidFill>
              <a:latin typeface="NotoSans-Black"/>
              <a:cs typeface="NotoSans-Black"/>
            </a:endParaRPr>
          </a:p>
        </p:txBody>
      </p:sp>
      <p:sp>
        <p:nvSpPr>
          <p:cNvPr id="41" name="object 29">
            <a:extLst>
              <a:ext uri="{FF2B5EF4-FFF2-40B4-BE49-F238E27FC236}">
                <a16:creationId xmlns:a16="http://schemas.microsoft.com/office/drawing/2014/main" id="{021779D1-B695-17C3-9F26-A4741688C0FF}"/>
              </a:ext>
            </a:extLst>
          </p:cNvPr>
          <p:cNvSpPr txBox="1"/>
          <p:nvPr/>
        </p:nvSpPr>
        <p:spPr>
          <a:xfrm>
            <a:off x="8651537" y="6027728"/>
            <a:ext cx="2722668" cy="474489"/>
          </a:xfrm>
          <a:prstGeom prst="rect">
            <a:avLst/>
          </a:prstGeom>
        </p:spPr>
        <p:txBody>
          <a:bodyPr vert="horz" wrap="square" lIns="0" tIns="12700" rIns="0" bIns="0" rtlCol="0">
            <a:spAutoFit/>
          </a:bodyPr>
          <a:lstStyle/>
          <a:p>
            <a:pPr marL="12700" algn="ctr">
              <a:lnSpc>
                <a:spcPct val="100000"/>
              </a:lnSpc>
              <a:spcBef>
                <a:spcPts val="100"/>
              </a:spcBef>
            </a:pPr>
            <a:r>
              <a:rPr sz="3000" b="1" spc="-10" dirty="0">
                <a:solidFill>
                  <a:schemeClr val="bg1"/>
                </a:solidFill>
                <a:latin typeface="Open Sans"/>
                <a:cs typeface="Open Sans"/>
              </a:rPr>
              <a:t>EMPATHY</a:t>
            </a:r>
            <a:endParaRPr sz="3000" dirty="0">
              <a:solidFill>
                <a:schemeClr val="bg1"/>
              </a:solidFill>
              <a:latin typeface="Open Sans"/>
              <a:cs typeface="Open Sans"/>
            </a:endParaRPr>
          </a:p>
        </p:txBody>
      </p:sp>
      <p:sp>
        <p:nvSpPr>
          <p:cNvPr id="42" name="object 31">
            <a:extLst>
              <a:ext uri="{FF2B5EF4-FFF2-40B4-BE49-F238E27FC236}">
                <a16:creationId xmlns:a16="http://schemas.microsoft.com/office/drawing/2014/main" id="{C82972EF-B08D-B94D-A3B4-094CAFC8A806}"/>
              </a:ext>
            </a:extLst>
          </p:cNvPr>
          <p:cNvSpPr/>
          <p:nvPr/>
        </p:nvSpPr>
        <p:spPr>
          <a:xfrm>
            <a:off x="3973125" y="6715876"/>
            <a:ext cx="12094303" cy="0"/>
          </a:xfrm>
          <a:custGeom>
            <a:avLst/>
            <a:gdLst/>
            <a:ahLst/>
            <a:cxnLst/>
            <a:rect l="l" t="t" r="r" b="b"/>
            <a:pathLst>
              <a:path w="5458459">
                <a:moveTo>
                  <a:pt x="0" y="0"/>
                </a:moveTo>
                <a:lnTo>
                  <a:pt x="5458167" y="0"/>
                </a:lnTo>
              </a:path>
            </a:pathLst>
          </a:custGeom>
          <a:ln w="53975" cap="rnd">
            <a:solidFill>
              <a:schemeClr val="bg1"/>
            </a:solidFill>
            <a:prstDash val="sysDot"/>
          </a:ln>
        </p:spPr>
        <p:txBody>
          <a:bodyPr wrap="square" lIns="0" tIns="0" rIns="0" bIns="0" rtlCol="0"/>
          <a:lstStyle/>
          <a:p>
            <a:endParaRPr sz="2500"/>
          </a:p>
        </p:txBody>
      </p:sp>
      <p:sp>
        <p:nvSpPr>
          <p:cNvPr id="43" name="object 32">
            <a:extLst>
              <a:ext uri="{FF2B5EF4-FFF2-40B4-BE49-F238E27FC236}">
                <a16:creationId xmlns:a16="http://schemas.microsoft.com/office/drawing/2014/main" id="{CBBA3521-940E-E2C3-D463-2F227501FEF6}"/>
              </a:ext>
            </a:extLst>
          </p:cNvPr>
          <p:cNvSpPr/>
          <p:nvPr/>
        </p:nvSpPr>
        <p:spPr>
          <a:xfrm>
            <a:off x="3902676" y="6701812"/>
            <a:ext cx="12206860" cy="28139"/>
          </a:xfrm>
          <a:custGeom>
            <a:avLst/>
            <a:gdLst/>
            <a:ahLst/>
            <a:cxnLst/>
            <a:rect l="l" t="t" r="r" b="b"/>
            <a:pathLst>
              <a:path w="5509259" h="12700">
                <a:moveTo>
                  <a:pt x="12700" y="6350"/>
                </a:moveTo>
                <a:lnTo>
                  <a:pt x="10833" y="1866"/>
                </a:lnTo>
                <a:lnTo>
                  <a:pt x="6350" y="0"/>
                </a:lnTo>
                <a:lnTo>
                  <a:pt x="1854" y="1866"/>
                </a:lnTo>
                <a:lnTo>
                  <a:pt x="0" y="6350"/>
                </a:lnTo>
                <a:lnTo>
                  <a:pt x="1854" y="10845"/>
                </a:lnTo>
                <a:lnTo>
                  <a:pt x="6350" y="12700"/>
                </a:lnTo>
                <a:lnTo>
                  <a:pt x="10833" y="10845"/>
                </a:lnTo>
                <a:lnTo>
                  <a:pt x="12700" y="6350"/>
                </a:lnTo>
                <a:close/>
              </a:path>
              <a:path w="5509259" h="12700">
                <a:moveTo>
                  <a:pt x="5509031" y="6350"/>
                </a:moveTo>
                <a:lnTo>
                  <a:pt x="5507164" y="1866"/>
                </a:lnTo>
                <a:lnTo>
                  <a:pt x="5502681" y="0"/>
                </a:lnTo>
                <a:lnTo>
                  <a:pt x="5498185" y="1866"/>
                </a:lnTo>
                <a:lnTo>
                  <a:pt x="5496331" y="6350"/>
                </a:lnTo>
                <a:lnTo>
                  <a:pt x="5498185" y="10845"/>
                </a:lnTo>
                <a:lnTo>
                  <a:pt x="5502681" y="12700"/>
                </a:lnTo>
                <a:lnTo>
                  <a:pt x="5507164" y="10845"/>
                </a:lnTo>
                <a:lnTo>
                  <a:pt x="5509031" y="6350"/>
                </a:lnTo>
                <a:close/>
              </a:path>
            </a:pathLst>
          </a:custGeom>
          <a:solidFill>
            <a:srgbClr val="159BD7"/>
          </a:solidFill>
        </p:spPr>
        <p:txBody>
          <a:bodyPr wrap="square" lIns="0" tIns="0" rIns="0" bIns="0" rtlCol="0"/>
          <a:lstStyle/>
          <a:p>
            <a:endParaRPr/>
          </a:p>
        </p:txBody>
      </p:sp>
      <p:sp>
        <p:nvSpPr>
          <p:cNvPr id="44" name="object 33">
            <a:extLst>
              <a:ext uri="{FF2B5EF4-FFF2-40B4-BE49-F238E27FC236}">
                <a16:creationId xmlns:a16="http://schemas.microsoft.com/office/drawing/2014/main" id="{D3C95459-B80D-2AAF-86E3-91D84C8220CB}"/>
              </a:ext>
            </a:extLst>
          </p:cNvPr>
          <p:cNvSpPr/>
          <p:nvPr/>
        </p:nvSpPr>
        <p:spPr>
          <a:xfrm>
            <a:off x="3868459" y="6641018"/>
            <a:ext cx="144918" cy="144918"/>
          </a:xfrm>
          <a:custGeom>
            <a:avLst/>
            <a:gdLst/>
            <a:ahLst/>
            <a:cxnLst/>
            <a:rect l="l" t="t" r="r" b="b"/>
            <a:pathLst>
              <a:path w="65404" h="65405">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sz="2500"/>
          </a:p>
        </p:txBody>
      </p:sp>
      <p:sp>
        <p:nvSpPr>
          <p:cNvPr id="46" name="object 35">
            <a:extLst>
              <a:ext uri="{FF2B5EF4-FFF2-40B4-BE49-F238E27FC236}">
                <a16:creationId xmlns:a16="http://schemas.microsoft.com/office/drawing/2014/main" id="{BC45F1D4-74D6-922E-EEAF-190E853AB354}"/>
              </a:ext>
            </a:extLst>
          </p:cNvPr>
          <p:cNvSpPr/>
          <p:nvPr/>
        </p:nvSpPr>
        <p:spPr>
          <a:xfrm>
            <a:off x="16036638" y="6641018"/>
            <a:ext cx="144918" cy="144918"/>
          </a:xfrm>
          <a:custGeom>
            <a:avLst/>
            <a:gdLst/>
            <a:ahLst/>
            <a:cxnLst/>
            <a:rect l="l" t="t" r="r" b="b"/>
            <a:pathLst>
              <a:path w="65405" h="65405">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sz="2500"/>
          </a:p>
        </p:txBody>
      </p:sp>
      <p:sp>
        <p:nvSpPr>
          <p:cNvPr id="47" name="object 36">
            <a:extLst>
              <a:ext uri="{FF2B5EF4-FFF2-40B4-BE49-F238E27FC236}">
                <a16:creationId xmlns:a16="http://schemas.microsoft.com/office/drawing/2014/main" id="{CFD59722-F5C1-7C76-D2B1-562A3049B082}"/>
              </a:ext>
            </a:extLst>
          </p:cNvPr>
          <p:cNvSpPr txBox="1"/>
          <p:nvPr/>
        </p:nvSpPr>
        <p:spPr>
          <a:xfrm>
            <a:off x="9916346" y="6864205"/>
            <a:ext cx="201197" cy="474489"/>
          </a:xfrm>
          <a:prstGeom prst="rect">
            <a:avLst/>
          </a:prstGeom>
        </p:spPr>
        <p:txBody>
          <a:bodyPr vert="horz" wrap="square" lIns="0" tIns="12700" rIns="0" bIns="0" rtlCol="0">
            <a:spAutoFit/>
          </a:bodyPr>
          <a:lstStyle/>
          <a:p>
            <a:pPr marL="12700" algn="ctr">
              <a:lnSpc>
                <a:spcPct val="100000"/>
              </a:lnSpc>
              <a:spcBef>
                <a:spcPts val="100"/>
              </a:spcBef>
            </a:pPr>
            <a:r>
              <a:rPr sz="3000" b="1" dirty="0">
                <a:solidFill>
                  <a:schemeClr val="bg1"/>
                </a:solidFill>
                <a:latin typeface="Open Sans"/>
                <a:cs typeface="Open Sans"/>
              </a:rPr>
              <a:t>5</a:t>
            </a:r>
            <a:endParaRPr sz="3000" dirty="0">
              <a:solidFill>
                <a:schemeClr val="bg1"/>
              </a:solidFill>
              <a:latin typeface="Open Sans"/>
              <a:cs typeface="Open Sans"/>
            </a:endParaRPr>
          </a:p>
        </p:txBody>
      </p:sp>
      <p:sp>
        <p:nvSpPr>
          <p:cNvPr id="48" name="object 37">
            <a:extLst>
              <a:ext uri="{FF2B5EF4-FFF2-40B4-BE49-F238E27FC236}">
                <a16:creationId xmlns:a16="http://schemas.microsoft.com/office/drawing/2014/main" id="{DF4745EE-2FE3-8099-994B-9A8122E8A268}"/>
              </a:ext>
            </a:extLst>
          </p:cNvPr>
          <p:cNvSpPr txBox="1"/>
          <p:nvPr/>
        </p:nvSpPr>
        <p:spPr>
          <a:xfrm>
            <a:off x="15841517" y="6864205"/>
            <a:ext cx="535133" cy="474489"/>
          </a:xfrm>
          <a:prstGeom prst="rect">
            <a:avLst/>
          </a:prstGeom>
        </p:spPr>
        <p:txBody>
          <a:bodyPr vert="horz" wrap="square" lIns="0" tIns="12700" rIns="0" bIns="0" rtlCol="0">
            <a:spAutoFit/>
          </a:bodyPr>
          <a:lstStyle/>
          <a:p>
            <a:pPr marL="12700" algn="ctr">
              <a:lnSpc>
                <a:spcPct val="100000"/>
              </a:lnSpc>
              <a:spcBef>
                <a:spcPts val="100"/>
              </a:spcBef>
            </a:pPr>
            <a:r>
              <a:rPr sz="3000" b="1" spc="-25" dirty="0">
                <a:solidFill>
                  <a:schemeClr val="bg1"/>
                </a:solidFill>
                <a:latin typeface="Open Sans"/>
                <a:cs typeface="Open Sans"/>
              </a:rPr>
              <a:t>10</a:t>
            </a:r>
            <a:endParaRPr sz="3000" dirty="0">
              <a:solidFill>
                <a:schemeClr val="bg1"/>
              </a:solidFill>
              <a:latin typeface="Open Sans"/>
              <a:cs typeface="Open Sans"/>
            </a:endParaRPr>
          </a:p>
        </p:txBody>
      </p:sp>
      <p:sp>
        <p:nvSpPr>
          <p:cNvPr id="49" name="object 38">
            <a:extLst>
              <a:ext uri="{FF2B5EF4-FFF2-40B4-BE49-F238E27FC236}">
                <a16:creationId xmlns:a16="http://schemas.microsoft.com/office/drawing/2014/main" id="{A7E25A14-00BA-D163-A935-ED14D8E30CE8}"/>
              </a:ext>
            </a:extLst>
          </p:cNvPr>
          <p:cNvSpPr txBox="1"/>
          <p:nvPr/>
        </p:nvSpPr>
        <p:spPr>
          <a:xfrm>
            <a:off x="3840269" y="6864205"/>
            <a:ext cx="201197" cy="474489"/>
          </a:xfrm>
          <a:prstGeom prst="rect">
            <a:avLst/>
          </a:prstGeom>
        </p:spPr>
        <p:txBody>
          <a:bodyPr vert="horz" wrap="square" lIns="0" tIns="12700" rIns="0" bIns="0" rtlCol="0">
            <a:spAutoFit/>
          </a:bodyPr>
          <a:lstStyle/>
          <a:p>
            <a:pPr marL="12700" algn="ctr">
              <a:lnSpc>
                <a:spcPct val="100000"/>
              </a:lnSpc>
              <a:spcBef>
                <a:spcPts val="100"/>
              </a:spcBef>
            </a:pPr>
            <a:r>
              <a:rPr sz="3000" b="1" dirty="0">
                <a:solidFill>
                  <a:schemeClr val="bg1"/>
                </a:solidFill>
                <a:latin typeface="Open Sans"/>
                <a:cs typeface="Open Sans"/>
              </a:rPr>
              <a:t>0</a:t>
            </a:r>
            <a:endParaRPr sz="3000">
              <a:solidFill>
                <a:schemeClr val="bg1"/>
              </a:solidFill>
              <a:latin typeface="Open Sans"/>
              <a:cs typeface="Open Sans"/>
            </a:endParaRPr>
          </a:p>
        </p:txBody>
      </p:sp>
      <p:sp>
        <p:nvSpPr>
          <p:cNvPr id="50" name="object 39">
            <a:extLst>
              <a:ext uri="{FF2B5EF4-FFF2-40B4-BE49-F238E27FC236}">
                <a16:creationId xmlns:a16="http://schemas.microsoft.com/office/drawing/2014/main" id="{DEE985A0-49D1-5956-EE49-EF017D0A8D21}"/>
              </a:ext>
            </a:extLst>
          </p:cNvPr>
          <p:cNvSpPr txBox="1"/>
          <p:nvPr/>
        </p:nvSpPr>
        <p:spPr>
          <a:xfrm>
            <a:off x="8079858" y="7773452"/>
            <a:ext cx="3866672" cy="474489"/>
          </a:xfrm>
          <a:prstGeom prst="rect">
            <a:avLst/>
          </a:prstGeom>
        </p:spPr>
        <p:txBody>
          <a:bodyPr vert="horz" wrap="square" lIns="0" tIns="12700" rIns="0" bIns="0" rtlCol="0">
            <a:spAutoFit/>
          </a:bodyPr>
          <a:lstStyle/>
          <a:p>
            <a:pPr marL="12700" algn="ctr">
              <a:lnSpc>
                <a:spcPct val="100000"/>
              </a:lnSpc>
              <a:spcBef>
                <a:spcPts val="100"/>
              </a:spcBef>
            </a:pPr>
            <a:r>
              <a:rPr sz="3000" b="1" spc="-10" dirty="0">
                <a:solidFill>
                  <a:schemeClr val="bg1"/>
                </a:solidFill>
                <a:latin typeface="Open Sans"/>
                <a:cs typeface="Open Sans"/>
              </a:rPr>
              <a:t>CONSISTENCY</a:t>
            </a:r>
            <a:endParaRPr sz="3000" dirty="0">
              <a:solidFill>
                <a:schemeClr val="bg1"/>
              </a:solidFill>
              <a:latin typeface="Open Sans"/>
              <a:cs typeface="Open Sans"/>
            </a:endParaRPr>
          </a:p>
        </p:txBody>
      </p:sp>
      <p:sp>
        <p:nvSpPr>
          <p:cNvPr id="51" name="object 41">
            <a:extLst>
              <a:ext uri="{FF2B5EF4-FFF2-40B4-BE49-F238E27FC236}">
                <a16:creationId xmlns:a16="http://schemas.microsoft.com/office/drawing/2014/main" id="{77459327-EB6D-C0FA-6BF2-B1F56BE918BC}"/>
              </a:ext>
            </a:extLst>
          </p:cNvPr>
          <p:cNvSpPr/>
          <p:nvPr/>
        </p:nvSpPr>
        <p:spPr>
          <a:xfrm>
            <a:off x="3973125" y="8461600"/>
            <a:ext cx="12094303" cy="0"/>
          </a:xfrm>
          <a:custGeom>
            <a:avLst/>
            <a:gdLst/>
            <a:ahLst/>
            <a:cxnLst/>
            <a:rect l="l" t="t" r="r" b="b"/>
            <a:pathLst>
              <a:path w="5458459">
                <a:moveTo>
                  <a:pt x="0" y="0"/>
                </a:moveTo>
                <a:lnTo>
                  <a:pt x="5458167" y="0"/>
                </a:lnTo>
              </a:path>
            </a:pathLst>
          </a:custGeom>
          <a:ln w="53975" cap="rnd">
            <a:solidFill>
              <a:schemeClr val="bg1"/>
            </a:solidFill>
            <a:prstDash val="sysDot"/>
          </a:ln>
        </p:spPr>
        <p:txBody>
          <a:bodyPr wrap="square" lIns="0" tIns="0" rIns="0" bIns="0" rtlCol="0"/>
          <a:lstStyle/>
          <a:p>
            <a:endParaRPr sz="2500"/>
          </a:p>
        </p:txBody>
      </p:sp>
      <p:sp>
        <p:nvSpPr>
          <p:cNvPr id="52" name="object 42">
            <a:extLst>
              <a:ext uri="{FF2B5EF4-FFF2-40B4-BE49-F238E27FC236}">
                <a16:creationId xmlns:a16="http://schemas.microsoft.com/office/drawing/2014/main" id="{0B1F7384-7E08-3113-8A5F-B7861A77FEC8}"/>
              </a:ext>
            </a:extLst>
          </p:cNvPr>
          <p:cNvSpPr/>
          <p:nvPr/>
        </p:nvSpPr>
        <p:spPr>
          <a:xfrm>
            <a:off x="3902676" y="8447553"/>
            <a:ext cx="12206860" cy="28139"/>
          </a:xfrm>
          <a:custGeom>
            <a:avLst/>
            <a:gdLst/>
            <a:ahLst/>
            <a:cxnLst/>
            <a:rect l="l" t="t" r="r" b="b"/>
            <a:pathLst>
              <a:path w="5509259" h="12700">
                <a:moveTo>
                  <a:pt x="12700" y="6350"/>
                </a:moveTo>
                <a:lnTo>
                  <a:pt x="10833" y="1854"/>
                </a:lnTo>
                <a:lnTo>
                  <a:pt x="6350" y="0"/>
                </a:lnTo>
                <a:lnTo>
                  <a:pt x="1854" y="1854"/>
                </a:lnTo>
                <a:lnTo>
                  <a:pt x="0" y="6350"/>
                </a:lnTo>
                <a:lnTo>
                  <a:pt x="1854" y="10833"/>
                </a:lnTo>
                <a:lnTo>
                  <a:pt x="6350" y="12700"/>
                </a:lnTo>
                <a:lnTo>
                  <a:pt x="10833" y="10833"/>
                </a:lnTo>
                <a:lnTo>
                  <a:pt x="12700" y="6350"/>
                </a:lnTo>
                <a:close/>
              </a:path>
              <a:path w="5509259" h="12700">
                <a:moveTo>
                  <a:pt x="5509031" y="6350"/>
                </a:moveTo>
                <a:lnTo>
                  <a:pt x="5507164" y="1854"/>
                </a:lnTo>
                <a:lnTo>
                  <a:pt x="5502681" y="0"/>
                </a:lnTo>
                <a:lnTo>
                  <a:pt x="5498185" y="1854"/>
                </a:lnTo>
                <a:lnTo>
                  <a:pt x="5496331" y="6350"/>
                </a:lnTo>
                <a:lnTo>
                  <a:pt x="5498185" y="10833"/>
                </a:lnTo>
                <a:lnTo>
                  <a:pt x="5502681" y="12700"/>
                </a:lnTo>
                <a:lnTo>
                  <a:pt x="5507164" y="10833"/>
                </a:lnTo>
                <a:lnTo>
                  <a:pt x="5509031" y="6350"/>
                </a:lnTo>
                <a:close/>
              </a:path>
            </a:pathLst>
          </a:custGeom>
          <a:solidFill>
            <a:srgbClr val="159BD7"/>
          </a:solidFill>
        </p:spPr>
        <p:txBody>
          <a:bodyPr wrap="square" lIns="0" tIns="0" rIns="0" bIns="0" rtlCol="0"/>
          <a:lstStyle/>
          <a:p>
            <a:endParaRPr/>
          </a:p>
        </p:txBody>
      </p:sp>
      <p:sp>
        <p:nvSpPr>
          <p:cNvPr id="53" name="object 43">
            <a:extLst>
              <a:ext uri="{FF2B5EF4-FFF2-40B4-BE49-F238E27FC236}">
                <a16:creationId xmlns:a16="http://schemas.microsoft.com/office/drawing/2014/main" id="{5D44A8A4-1FBB-0552-87B9-68D0FD9B72F3}"/>
              </a:ext>
            </a:extLst>
          </p:cNvPr>
          <p:cNvSpPr/>
          <p:nvPr/>
        </p:nvSpPr>
        <p:spPr>
          <a:xfrm>
            <a:off x="3868459" y="8386747"/>
            <a:ext cx="144918" cy="144918"/>
          </a:xfrm>
          <a:custGeom>
            <a:avLst/>
            <a:gdLst/>
            <a:ahLst/>
            <a:cxnLst/>
            <a:rect l="l" t="t" r="r" b="b"/>
            <a:pathLst>
              <a:path w="65404" h="65404">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sz="2500"/>
          </a:p>
        </p:txBody>
      </p:sp>
      <p:sp>
        <p:nvSpPr>
          <p:cNvPr id="55" name="object 45">
            <a:extLst>
              <a:ext uri="{FF2B5EF4-FFF2-40B4-BE49-F238E27FC236}">
                <a16:creationId xmlns:a16="http://schemas.microsoft.com/office/drawing/2014/main" id="{08EE43F0-A864-2315-99B1-41D68389ECCE}"/>
              </a:ext>
            </a:extLst>
          </p:cNvPr>
          <p:cNvSpPr/>
          <p:nvPr/>
        </p:nvSpPr>
        <p:spPr>
          <a:xfrm>
            <a:off x="16036638" y="8386747"/>
            <a:ext cx="144918" cy="144918"/>
          </a:xfrm>
          <a:custGeom>
            <a:avLst/>
            <a:gdLst/>
            <a:ahLst/>
            <a:cxnLst/>
            <a:rect l="l" t="t" r="r" b="b"/>
            <a:pathLst>
              <a:path w="65405" h="65404">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sz="2500"/>
          </a:p>
        </p:txBody>
      </p:sp>
      <p:sp>
        <p:nvSpPr>
          <p:cNvPr id="56" name="object 46">
            <a:extLst>
              <a:ext uri="{FF2B5EF4-FFF2-40B4-BE49-F238E27FC236}">
                <a16:creationId xmlns:a16="http://schemas.microsoft.com/office/drawing/2014/main" id="{CEEAAC22-24A2-6992-D565-53564C7243CF}"/>
              </a:ext>
            </a:extLst>
          </p:cNvPr>
          <p:cNvSpPr txBox="1"/>
          <p:nvPr/>
        </p:nvSpPr>
        <p:spPr>
          <a:xfrm>
            <a:off x="9916346" y="8609930"/>
            <a:ext cx="201197" cy="474489"/>
          </a:xfrm>
          <a:prstGeom prst="rect">
            <a:avLst/>
          </a:prstGeom>
        </p:spPr>
        <p:txBody>
          <a:bodyPr vert="horz" wrap="square" lIns="0" tIns="12700" rIns="0" bIns="0" rtlCol="0">
            <a:spAutoFit/>
          </a:bodyPr>
          <a:lstStyle/>
          <a:p>
            <a:pPr marL="12700" algn="ctr">
              <a:lnSpc>
                <a:spcPct val="100000"/>
              </a:lnSpc>
              <a:spcBef>
                <a:spcPts val="100"/>
              </a:spcBef>
            </a:pPr>
            <a:r>
              <a:rPr sz="3000" b="1" dirty="0">
                <a:solidFill>
                  <a:schemeClr val="bg1"/>
                </a:solidFill>
                <a:latin typeface="Open Sans"/>
                <a:cs typeface="Open Sans"/>
              </a:rPr>
              <a:t>5</a:t>
            </a:r>
            <a:endParaRPr sz="3000" dirty="0">
              <a:solidFill>
                <a:schemeClr val="bg1"/>
              </a:solidFill>
              <a:latin typeface="Open Sans"/>
              <a:cs typeface="Open Sans"/>
            </a:endParaRPr>
          </a:p>
        </p:txBody>
      </p:sp>
      <p:sp>
        <p:nvSpPr>
          <p:cNvPr id="57" name="object 47">
            <a:extLst>
              <a:ext uri="{FF2B5EF4-FFF2-40B4-BE49-F238E27FC236}">
                <a16:creationId xmlns:a16="http://schemas.microsoft.com/office/drawing/2014/main" id="{8C2363A0-8F50-3C14-F2A2-68894F8CDA82}"/>
              </a:ext>
            </a:extLst>
          </p:cNvPr>
          <p:cNvSpPr txBox="1"/>
          <p:nvPr/>
        </p:nvSpPr>
        <p:spPr>
          <a:xfrm>
            <a:off x="15841517" y="8609930"/>
            <a:ext cx="535133" cy="474489"/>
          </a:xfrm>
          <a:prstGeom prst="rect">
            <a:avLst/>
          </a:prstGeom>
        </p:spPr>
        <p:txBody>
          <a:bodyPr vert="horz" wrap="square" lIns="0" tIns="12700" rIns="0" bIns="0" rtlCol="0">
            <a:spAutoFit/>
          </a:bodyPr>
          <a:lstStyle/>
          <a:p>
            <a:pPr marL="12700" algn="ctr">
              <a:lnSpc>
                <a:spcPct val="100000"/>
              </a:lnSpc>
              <a:spcBef>
                <a:spcPts val="100"/>
              </a:spcBef>
            </a:pPr>
            <a:r>
              <a:rPr sz="3000" b="1" spc="-25" dirty="0">
                <a:solidFill>
                  <a:schemeClr val="bg1"/>
                </a:solidFill>
                <a:latin typeface="Open Sans"/>
                <a:cs typeface="Open Sans"/>
              </a:rPr>
              <a:t>10</a:t>
            </a:r>
            <a:endParaRPr sz="3000">
              <a:solidFill>
                <a:schemeClr val="bg1"/>
              </a:solidFill>
              <a:latin typeface="Open Sans"/>
              <a:cs typeface="Open Sans"/>
            </a:endParaRPr>
          </a:p>
        </p:txBody>
      </p:sp>
      <p:sp>
        <p:nvSpPr>
          <p:cNvPr id="58" name="object 48">
            <a:extLst>
              <a:ext uri="{FF2B5EF4-FFF2-40B4-BE49-F238E27FC236}">
                <a16:creationId xmlns:a16="http://schemas.microsoft.com/office/drawing/2014/main" id="{3D46CFFA-23EA-24CA-C289-C2C3716C2185}"/>
              </a:ext>
            </a:extLst>
          </p:cNvPr>
          <p:cNvSpPr txBox="1"/>
          <p:nvPr/>
        </p:nvSpPr>
        <p:spPr>
          <a:xfrm>
            <a:off x="3840269" y="8609930"/>
            <a:ext cx="201197" cy="474489"/>
          </a:xfrm>
          <a:prstGeom prst="rect">
            <a:avLst/>
          </a:prstGeom>
        </p:spPr>
        <p:txBody>
          <a:bodyPr vert="horz" wrap="square" lIns="0" tIns="12700" rIns="0" bIns="0" rtlCol="0">
            <a:spAutoFit/>
          </a:bodyPr>
          <a:lstStyle/>
          <a:p>
            <a:pPr marL="12700" algn="ctr">
              <a:lnSpc>
                <a:spcPct val="100000"/>
              </a:lnSpc>
              <a:spcBef>
                <a:spcPts val="100"/>
              </a:spcBef>
            </a:pPr>
            <a:r>
              <a:rPr sz="3000" b="1" dirty="0">
                <a:solidFill>
                  <a:schemeClr val="bg1"/>
                </a:solidFill>
                <a:latin typeface="Open Sans"/>
                <a:cs typeface="Open Sans"/>
              </a:rPr>
              <a:t>0</a:t>
            </a:r>
            <a:endParaRPr sz="3000" dirty="0">
              <a:solidFill>
                <a:schemeClr val="bg1"/>
              </a:solidFill>
              <a:latin typeface="Open Sans"/>
              <a:cs typeface="Open Sans"/>
            </a:endParaRPr>
          </a:p>
        </p:txBody>
      </p:sp>
      <p:sp>
        <p:nvSpPr>
          <p:cNvPr id="59" name="object 29">
            <a:extLst>
              <a:ext uri="{FF2B5EF4-FFF2-40B4-BE49-F238E27FC236}">
                <a16:creationId xmlns:a16="http://schemas.microsoft.com/office/drawing/2014/main" id="{C7B7F382-45BB-CE05-712E-48220AE96887}"/>
              </a:ext>
            </a:extLst>
          </p:cNvPr>
          <p:cNvSpPr txBox="1"/>
          <p:nvPr/>
        </p:nvSpPr>
        <p:spPr>
          <a:xfrm>
            <a:off x="7382892" y="4283075"/>
            <a:ext cx="5259958" cy="474489"/>
          </a:xfrm>
          <a:prstGeom prst="rect">
            <a:avLst/>
          </a:prstGeom>
        </p:spPr>
        <p:txBody>
          <a:bodyPr vert="horz" wrap="square" lIns="0" tIns="12700" rIns="0" bIns="0" rtlCol="0">
            <a:spAutoFit/>
          </a:bodyPr>
          <a:lstStyle/>
          <a:p>
            <a:pPr marL="12700" algn="ctr">
              <a:lnSpc>
                <a:spcPct val="100000"/>
              </a:lnSpc>
              <a:spcBef>
                <a:spcPts val="100"/>
              </a:spcBef>
            </a:pPr>
            <a:r>
              <a:rPr lang="en-US" sz="3000" b="1" spc="-10" dirty="0">
                <a:solidFill>
                  <a:schemeClr val="bg1"/>
                </a:solidFill>
                <a:latin typeface="Open Sans"/>
                <a:cs typeface="Open Sans"/>
              </a:rPr>
              <a:t>TRANSPARENCY</a:t>
            </a:r>
            <a:endParaRPr sz="3000" dirty="0">
              <a:solidFill>
                <a:schemeClr val="bg1"/>
              </a:solidFill>
              <a:latin typeface="Open Sans"/>
              <a:cs typeface="Open Sans"/>
            </a:endParaRPr>
          </a:p>
        </p:txBody>
      </p:sp>
      <p:sp>
        <p:nvSpPr>
          <p:cNvPr id="60" name="object 31">
            <a:extLst>
              <a:ext uri="{FF2B5EF4-FFF2-40B4-BE49-F238E27FC236}">
                <a16:creationId xmlns:a16="http://schemas.microsoft.com/office/drawing/2014/main" id="{F62DADD7-824F-935A-779C-3F91E365B933}"/>
              </a:ext>
            </a:extLst>
          </p:cNvPr>
          <p:cNvSpPr/>
          <p:nvPr/>
        </p:nvSpPr>
        <p:spPr>
          <a:xfrm>
            <a:off x="3973125" y="4971223"/>
            <a:ext cx="12094303" cy="0"/>
          </a:xfrm>
          <a:custGeom>
            <a:avLst/>
            <a:gdLst/>
            <a:ahLst/>
            <a:cxnLst/>
            <a:rect l="l" t="t" r="r" b="b"/>
            <a:pathLst>
              <a:path w="5458459">
                <a:moveTo>
                  <a:pt x="0" y="0"/>
                </a:moveTo>
                <a:lnTo>
                  <a:pt x="5458167" y="0"/>
                </a:lnTo>
              </a:path>
            </a:pathLst>
          </a:custGeom>
          <a:ln w="53975" cap="rnd">
            <a:solidFill>
              <a:schemeClr val="bg1"/>
            </a:solidFill>
            <a:prstDash val="sysDot"/>
          </a:ln>
        </p:spPr>
        <p:txBody>
          <a:bodyPr wrap="square" lIns="0" tIns="0" rIns="0" bIns="0" rtlCol="0"/>
          <a:lstStyle/>
          <a:p>
            <a:endParaRPr/>
          </a:p>
        </p:txBody>
      </p:sp>
      <p:sp>
        <p:nvSpPr>
          <p:cNvPr id="61" name="object 32">
            <a:extLst>
              <a:ext uri="{FF2B5EF4-FFF2-40B4-BE49-F238E27FC236}">
                <a16:creationId xmlns:a16="http://schemas.microsoft.com/office/drawing/2014/main" id="{CC81BD23-5000-2EA6-11D1-55B6F5FFAB65}"/>
              </a:ext>
            </a:extLst>
          </p:cNvPr>
          <p:cNvSpPr/>
          <p:nvPr/>
        </p:nvSpPr>
        <p:spPr>
          <a:xfrm>
            <a:off x="3902676" y="4957160"/>
            <a:ext cx="12206860" cy="28139"/>
          </a:xfrm>
          <a:custGeom>
            <a:avLst/>
            <a:gdLst/>
            <a:ahLst/>
            <a:cxnLst/>
            <a:rect l="l" t="t" r="r" b="b"/>
            <a:pathLst>
              <a:path w="5509259" h="12700">
                <a:moveTo>
                  <a:pt x="12700" y="6350"/>
                </a:moveTo>
                <a:lnTo>
                  <a:pt x="10833" y="1866"/>
                </a:lnTo>
                <a:lnTo>
                  <a:pt x="6350" y="0"/>
                </a:lnTo>
                <a:lnTo>
                  <a:pt x="1854" y="1866"/>
                </a:lnTo>
                <a:lnTo>
                  <a:pt x="0" y="6350"/>
                </a:lnTo>
                <a:lnTo>
                  <a:pt x="1854" y="10845"/>
                </a:lnTo>
                <a:lnTo>
                  <a:pt x="6350" y="12700"/>
                </a:lnTo>
                <a:lnTo>
                  <a:pt x="10833" y="10845"/>
                </a:lnTo>
                <a:lnTo>
                  <a:pt x="12700" y="6350"/>
                </a:lnTo>
                <a:close/>
              </a:path>
              <a:path w="5509259" h="12700">
                <a:moveTo>
                  <a:pt x="5509031" y="6350"/>
                </a:moveTo>
                <a:lnTo>
                  <a:pt x="5507164" y="1866"/>
                </a:lnTo>
                <a:lnTo>
                  <a:pt x="5502681" y="0"/>
                </a:lnTo>
                <a:lnTo>
                  <a:pt x="5498185" y="1866"/>
                </a:lnTo>
                <a:lnTo>
                  <a:pt x="5496331" y="6350"/>
                </a:lnTo>
                <a:lnTo>
                  <a:pt x="5498185" y="10845"/>
                </a:lnTo>
                <a:lnTo>
                  <a:pt x="5502681" y="12700"/>
                </a:lnTo>
                <a:lnTo>
                  <a:pt x="5507164" y="10845"/>
                </a:lnTo>
                <a:lnTo>
                  <a:pt x="5509031" y="6350"/>
                </a:lnTo>
                <a:close/>
              </a:path>
            </a:pathLst>
          </a:custGeom>
          <a:solidFill>
            <a:srgbClr val="159BD7"/>
          </a:solidFill>
        </p:spPr>
        <p:txBody>
          <a:bodyPr wrap="square" lIns="0" tIns="0" rIns="0" bIns="0" rtlCol="0"/>
          <a:lstStyle/>
          <a:p>
            <a:endParaRPr/>
          </a:p>
        </p:txBody>
      </p:sp>
      <p:sp>
        <p:nvSpPr>
          <p:cNvPr id="62" name="object 33">
            <a:extLst>
              <a:ext uri="{FF2B5EF4-FFF2-40B4-BE49-F238E27FC236}">
                <a16:creationId xmlns:a16="http://schemas.microsoft.com/office/drawing/2014/main" id="{F7BBA808-CA47-2B43-ABAF-C233DB04DFFF}"/>
              </a:ext>
            </a:extLst>
          </p:cNvPr>
          <p:cNvSpPr>
            <a:spLocks noChangeAspect="1"/>
          </p:cNvSpPr>
          <p:nvPr/>
        </p:nvSpPr>
        <p:spPr>
          <a:xfrm>
            <a:off x="3868459" y="4896366"/>
            <a:ext cx="144918" cy="144918"/>
          </a:xfrm>
          <a:custGeom>
            <a:avLst/>
            <a:gdLst/>
            <a:ahLst/>
            <a:cxnLst/>
            <a:rect l="l" t="t" r="r" b="b"/>
            <a:pathLst>
              <a:path w="65404" h="65405">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a:p>
        </p:txBody>
      </p:sp>
      <p:sp>
        <p:nvSpPr>
          <p:cNvPr id="65" name="object 36">
            <a:extLst>
              <a:ext uri="{FF2B5EF4-FFF2-40B4-BE49-F238E27FC236}">
                <a16:creationId xmlns:a16="http://schemas.microsoft.com/office/drawing/2014/main" id="{BB17E14A-B83E-396A-002F-890B3FBD3BA7}"/>
              </a:ext>
            </a:extLst>
          </p:cNvPr>
          <p:cNvSpPr txBox="1"/>
          <p:nvPr/>
        </p:nvSpPr>
        <p:spPr>
          <a:xfrm>
            <a:off x="9916346" y="5119552"/>
            <a:ext cx="201197" cy="474489"/>
          </a:xfrm>
          <a:prstGeom prst="rect">
            <a:avLst/>
          </a:prstGeom>
        </p:spPr>
        <p:txBody>
          <a:bodyPr vert="horz" wrap="square" lIns="0" tIns="12700" rIns="0" bIns="0" rtlCol="0">
            <a:spAutoFit/>
          </a:bodyPr>
          <a:lstStyle/>
          <a:p>
            <a:pPr marL="12700" algn="ctr">
              <a:lnSpc>
                <a:spcPct val="100000"/>
              </a:lnSpc>
              <a:spcBef>
                <a:spcPts val="100"/>
              </a:spcBef>
            </a:pPr>
            <a:r>
              <a:rPr sz="3000" b="1" dirty="0">
                <a:solidFill>
                  <a:schemeClr val="bg1"/>
                </a:solidFill>
                <a:latin typeface="Open Sans"/>
                <a:cs typeface="Open Sans"/>
              </a:rPr>
              <a:t>5</a:t>
            </a:r>
            <a:endParaRPr sz="3000">
              <a:solidFill>
                <a:schemeClr val="bg1"/>
              </a:solidFill>
              <a:latin typeface="Open Sans"/>
              <a:cs typeface="Open Sans"/>
            </a:endParaRPr>
          </a:p>
        </p:txBody>
      </p:sp>
      <p:sp>
        <p:nvSpPr>
          <p:cNvPr id="66" name="object 37">
            <a:extLst>
              <a:ext uri="{FF2B5EF4-FFF2-40B4-BE49-F238E27FC236}">
                <a16:creationId xmlns:a16="http://schemas.microsoft.com/office/drawing/2014/main" id="{CAE0D02B-C517-8366-96AE-64B721CEE803}"/>
              </a:ext>
            </a:extLst>
          </p:cNvPr>
          <p:cNvSpPr txBox="1"/>
          <p:nvPr/>
        </p:nvSpPr>
        <p:spPr>
          <a:xfrm>
            <a:off x="15841517" y="5119552"/>
            <a:ext cx="535133" cy="474489"/>
          </a:xfrm>
          <a:prstGeom prst="rect">
            <a:avLst/>
          </a:prstGeom>
        </p:spPr>
        <p:txBody>
          <a:bodyPr vert="horz" wrap="square" lIns="0" tIns="12700" rIns="0" bIns="0" rtlCol="0">
            <a:spAutoFit/>
          </a:bodyPr>
          <a:lstStyle/>
          <a:p>
            <a:pPr marL="12700" algn="ctr">
              <a:lnSpc>
                <a:spcPct val="100000"/>
              </a:lnSpc>
              <a:spcBef>
                <a:spcPts val="100"/>
              </a:spcBef>
            </a:pPr>
            <a:r>
              <a:rPr sz="3000" b="1" spc="-25" dirty="0">
                <a:solidFill>
                  <a:schemeClr val="bg1"/>
                </a:solidFill>
                <a:latin typeface="Open Sans"/>
                <a:cs typeface="Open Sans"/>
              </a:rPr>
              <a:t>10</a:t>
            </a:r>
            <a:endParaRPr sz="3000" dirty="0">
              <a:solidFill>
                <a:schemeClr val="bg1"/>
              </a:solidFill>
              <a:latin typeface="Open Sans"/>
              <a:cs typeface="Open Sans"/>
            </a:endParaRPr>
          </a:p>
        </p:txBody>
      </p:sp>
      <p:sp>
        <p:nvSpPr>
          <p:cNvPr id="67" name="object 38">
            <a:extLst>
              <a:ext uri="{FF2B5EF4-FFF2-40B4-BE49-F238E27FC236}">
                <a16:creationId xmlns:a16="http://schemas.microsoft.com/office/drawing/2014/main" id="{B062AAC3-2B80-A5C7-34B6-140C14D541CB}"/>
              </a:ext>
            </a:extLst>
          </p:cNvPr>
          <p:cNvSpPr txBox="1"/>
          <p:nvPr/>
        </p:nvSpPr>
        <p:spPr>
          <a:xfrm>
            <a:off x="3840269" y="5119552"/>
            <a:ext cx="201197" cy="474489"/>
          </a:xfrm>
          <a:prstGeom prst="rect">
            <a:avLst/>
          </a:prstGeom>
        </p:spPr>
        <p:txBody>
          <a:bodyPr vert="horz" wrap="square" lIns="0" tIns="12700" rIns="0" bIns="0" rtlCol="0">
            <a:spAutoFit/>
          </a:bodyPr>
          <a:lstStyle/>
          <a:p>
            <a:pPr marL="12700" algn="ctr">
              <a:lnSpc>
                <a:spcPct val="100000"/>
              </a:lnSpc>
              <a:spcBef>
                <a:spcPts val="100"/>
              </a:spcBef>
            </a:pPr>
            <a:r>
              <a:rPr sz="3000" b="1" dirty="0">
                <a:solidFill>
                  <a:schemeClr val="bg1"/>
                </a:solidFill>
                <a:latin typeface="Open Sans"/>
                <a:cs typeface="Open Sans"/>
              </a:rPr>
              <a:t>0</a:t>
            </a:r>
            <a:endParaRPr sz="3000" dirty="0">
              <a:solidFill>
                <a:schemeClr val="bg1"/>
              </a:solidFill>
              <a:latin typeface="Open Sans"/>
              <a:cs typeface="Open Sans"/>
            </a:endParaRPr>
          </a:p>
        </p:txBody>
      </p:sp>
      <p:sp>
        <p:nvSpPr>
          <p:cNvPr id="71" name="object 35">
            <a:extLst>
              <a:ext uri="{FF2B5EF4-FFF2-40B4-BE49-F238E27FC236}">
                <a16:creationId xmlns:a16="http://schemas.microsoft.com/office/drawing/2014/main" id="{DD3DCBD0-83CA-23D7-60E7-E280E8D538AB}"/>
              </a:ext>
            </a:extLst>
          </p:cNvPr>
          <p:cNvSpPr/>
          <p:nvPr/>
        </p:nvSpPr>
        <p:spPr>
          <a:xfrm>
            <a:off x="15995650" y="4892675"/>
            <a:ext cx="144918" cy="144918"/>
          </a:xfrm>
          <a:custGeom>
            <a:avLst/>
            <a:gdLst/>
            <a:ahLst/>
            <a:cxnLst/>
            <a:rect l="l" t="t" r="r" b="b"/>
            <a:pathLst>
              <a:path w="65405" h="65405">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a:p>
        </p:txBody>
      </p:sp>
      <p:sp>
        <p:nvSpPr>
          <p:cNvPr id="72" name="object 35">
            <a:extLst>
              <a:ext uri="{FF2B5EF4-FFF2-40B4-BE49-F238E27FC236}">
                <a16:creationId xmlns:a16="http://schemas.microsoft.com/office/drawing/2014/main" id="{D942B3CB-BDA0-E98D-11D3-6DFBB8F7B01E}"/>
              </a:ext>
            </a:extLst>
          </p:cNvPr>
          <p:cNvSpPr/>
          <p:nvPr/>
        </p:nvSpPr>
        <p:spPr>
          <a:xfrm>
            <a:off x="9962838" y="4896366"/>
            <a:ext cx="144918" cy="144918"/>
          </a:xfrm>
          <a:custGeom>
            <a:avLst/>
            <a:gdLst/>
            <a:ahLst/>
            <a:cxnLst/>
            <a:rect l="l" t="t" r="r" b="b"/>
            <a:pathLst>
              <a:path w="65405" h="65405">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a:p>
        </p:txBody>
      </p:sp>
      <p:sp>
        <p:nvSpPr>
          <p:cNvPr id="73" name="object 35">
            <a:extLst>
              <a:ext uri="{FF2B5EF4-FFF2-40B4-BE49-F238E27FC236}">
                <a16:creationId xmlns:a16="http://schemas.microsoft.com/office/drawing/2014/main" id="{75CEF10C-2337-AD25-6B50-3A58CF82C132}"/>
              </a:ext>
            </a:extLst>
          </p:cNvPr>
          <p:cNvSpPr/>
          <p:nvPr/>
        </p:nvSpPr>
        <p:spPr>
          <a:xfrm>
            <a:off x="9962838" y="6637327"/>
            <a:ext cx="144918" cy="144918"/>
          </a:xfrm>
          <a:custGeom>
            <a:avLst/>
            <a:gdLst/>
            <a:ahLst/>
            <a:cxnLst/>
            <a:rect l="l" t="t" r="r" b="b"/>
            <a:pathLst>
              <a:path w="65405" h="65405">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sz="2500"/>
          </a:p>
        </p:txBody>
      </p:sp>
      <p:sp>
        <p:nvSpPr>
          <p:cNvPr id="74" name="object 45">
            <a:extLst>
              <a:ext uri="{FF2B5EF4-FFF2-40B4-BE49-F238E27FC236}">
                <a16:creationId xmlns:a16="http://schemas.microsoft.com/office/drawing/2014/main" id="{200A129B-3570-3C73-4EE1-6971EFCBC491}"/>
              </a:ext>
            </a:extLst>
          </p:cNvPr>
          <p:cNvSpPr/>
          <p:nvPr/>
        </p:nvSpPr>
        <p:spPr>
          <a:xfrm>
            <a:off x="9962838" y="8383056"/>
            <a:ext cx="144918" cy="144918"/>
          </a:xfrm>
          <a:custGeom>
            <a:avLst/>
            <a:gdLst/>
            <a:ahLst/>
            <a:cxnLst/>
            <a:rect l="l" t="t" r="r" b="b"/>
            <a:pathLst>
              <a:path w="65405" h="65404">
                <a:moveTo>
                  <a:pt x="32677" y="0"/>
                </a:moveTo>
                <a:lnTo>
                  <a:pt x="19957" y="2567"/>
                </a:lnTo>
                <a:lnTo>
                  <a:pt x="9571" y="9571"/>
                </a:lnTo>
                <a:lnTo>
                  <a:pt x="2567" y="19957"/>
                </a:lnTo>
                <a:lnTo>
                  <a:pt x="0" y="32677"/>
                </a:lnTo>
                <a:lnTo>
                  <a:pt x="2567" y="45396"/>
                </a:lnTo>
                <a:lnTo>
                  <a:pt x="9571" y="55783"/>
                </a:lnTo>
                <a:lnTo>
                  <a:pt x="19957" y="62786"/>
                </a:lnTo>
                <a:lnTo>
                  <a:pt x="32677" y="65354"/>
                </a:lnTo>
                <a:lnTo>
                  <a:pt x="45396" y="62786"/>
                </a:lnTo>
                <a:lnTo>
                  <a:pt x="55783" y="55783"/>
                </a:lnTo>
                <a:lnTo>
                  <a:pt x="62786" y="45396"/>
                </a:lnTo>
                <a:lnTo>
                  <a:pt x="65354" y="32677"/>
                </a:lnTo>
                <a:lnTo>
                  <a:pt x="62786" y="19957"/>
                </a:lnTo>
                <a:lnTo>
                  <a:pt x="55783" y="9571"/>
                </a:lnTo>
                <a:lnTo>
                  <a:pt x="45396" y="2567"/>
                </a:lnTo>
                <a:lnTo>
                  <a:pt x="32677" y="0"/>
                </a:lnTo>
                <a:close/>
              </a:path>
            </a:pathLst>
          </a:custGeom>
          <a:solidFill>
            <a:schemeClr val="bg1"/>
          </a:solidFill>
        </p:spPr>
        <p:txBody>
          <a:bodyPr wrap="square" lIns="0" tIns="0" rIns="0" bIns="0" rtlCol="0"/>
          <a:lstStyle/>
          <a:p>
            <a:endParaRPr sz="2500"/>
          </a:p>
        </p:txBody>
      </p:sp>
    </p:spTree>
    <p:extLst>
      <p:ext uri="{BB962C8B-B14F-4D97-AF65-F5344CB8AC3E}">
        <p14:creationId xmlns:p14="http://schemas.microsoft.com/office/powerpoint/2010/main" val="2617107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3" y="2327153"/>
            <a:ext cx="3037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RYAN LEAK</a:t>
            </a:r>
          </a:p>
        </p:txBody>
      </p:sp>
      <p:sp>
        <p:nvSpPr>
          <p:cNvPr id="12" name="object 11">
            <a:extLst>
              <a:ext uri="{FF2B5EF4-FFF2-40B4-BE49-F238E27FC236}">
                <a16:creationId xmlns:a16="http://schemas.microsoft.com/office/drawing/2014/main" id="{831DB4F8-3237-9782-E937-9E124C26AB4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LEVELING UP: THREE QUESTIONS FOR NEXT LEVEL LEADERS</a:t>
            </a:r>
          </a:p>
        </p:txBody>
      </p:sp>
      <p:sp>
        <p:nvSpPr>
          <p:cNvPr id="13" name="object 23">
            <a:extLst>
              <a:ext uri="{FF2B5EF4-FFF2-40B4-BE49-F238E27FC236}">
                <a16:creationId xmlns:a16="http://schemas.microsoft.com/office/drawing/2014/main" id="{D3CEF9D6-258D-D0D3-E096-13165328E42B}"/>
              </a:ext>
            </a:extLst>
          </p:cNvPr>
          <p:cNvSpPr txBox="1"/>
          <p:nvPr/>
        </p:nvSpPr>
        <p:spPr>
          <a:xfrm>
            <a:off x="3256915" y="3590850"/>
            <a:ext cx="13590270" cy="554414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Considering the roles above, how do you think it feels to interact with the other side of you?</a:t>
            </a:r>
          </a:p>
          <a:p>
            <a:pPr marL="584200" lvl="1" indent="-571500">
              <a:lnSpc>
                <a:spcPct val="150000"/>
              </a:lnSpc>
              <a:spcBef>
                <a:spcPts val="180"/>
              </a:spcBef>
              <a:buFont typeface="Arial" panose="020B0604020202020204" pitchFamily="34" charset="0"/>
              <a:buChar char="•"/>
              <a:tabLst>
                <a:tab pos="469265" algn="l"/>
              </a:tabLst>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a:t>
            </a:r>
            <a:r>
              <a:rPr lang="en-ZA" sz="4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someome</a:t>
            </a: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following you:</a:t>
            </a:r>
          </a:p>
          <a:p>
            <a:pPr marL="584200" lvl="1" indent="-571500">
              <a:lnSpc>
                <a:spcPct val="150000"/>
              </a:lnSpc>
              <a:spcBef>
                <a:spcPts val="320"/>
              </a:spcBef>
              <a:buFont typeface="Arial" panose="020B0604020202020204" pitchFamily="34" charset="0"/>
              <a:buChar char="•"/>
              <a:tabLst>
                <a:tab pos="469265" algn="l"/>
              </a:tabLst>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a:t>
            </a:r>
            <a:r>
              <a:rPr lang="en-ZA" sz="4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someome</a:t>
            </a: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leading you:</a:t>
            </a:r>
          </a:p>
          <a:p>
            <a:pPr marL="584200" lvl="1" indent="-571500">
              <a:lnSpc>
                <a:spcPct val="150000"/>
              </a:lnSpc>
              <a:spcBef>
                <a:spcPts val="320"/>
              </a:spcBef>
              <a:buFont typeface="Arial" panose="020B0604020202020204" pitchFamily="34" charset="0"/>
              <a:buChar char="•"/>
              <a:tabLst>
                <a:tab pos="469265" algn="l"/>
              </a:tabLst>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your son/daughter:</a:t>
            </a:r>
          </a:p>
          <a:p>
            <a:pPr marL="584200" indent="-571500">
              <a:lnSpc>
                <a:spcPct val="150000"/>
              </a:lnSpc>
              <a:buFont typeface="Arial" panose="020B0604020202020204" pitchFamily="34" charset="0"/>
              <a:buChar char="•"/>
            </a:pPr>
            <a:r>
              <a:rPr lang="en-ZA"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As a __________________ (an important role in your life)?</a:t>
            </a:r>
          </a:p>
        </p:txBody>
      </p:sp>
    </p:spTree>
    <p:extLst>
      <p:ext uri="{BB962C8B-B14F-4D97-AF65-F5344CB8AC3E}">
        <p14:creationId xmlns:p14="http://schemas.microsoft.com/office/powerpoint/2010/main" val="1952999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3" y="2327153"/>
            <a:ext cx="3037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RYAN LEAK</a:t>
            </a:r>
          </a:p>
        </p:txBody>
      </p:sp>
      <p:sp>
        <p:nvSpPr>
          <p:cNvPr id="12" name="object 11">
            <a:extLst>
              <a:ext uri="{FF2B5EF4-FFF2-40B4-BE49-F238E27FC236}">
                <a16:creationId xmlns:a16="http://schemas.microsoft.com/office/drawing/2014/main" id="{831DB4F8-3237-9782-E937-9E124C26AB4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LEVELING UP: THREE QUESTIONS FOR NEXT LEVEL LEADERS</a:t>
            </a:r>
          </a:p>
        </p:txBody>
      </p:sp>
      <p:sp>
        <p:nvSpPr>
          <p:cNvPr id="13" name="object 23">
            <a:extLst>
              <a:ext uri="{FF2B5EF4-FFF2-40B4-BE49-F238E27FC236}">
                <a16:creationId xmlns:a16="http://schemas.microsoft.com/office/drawing/2014/main" id="{98DD0737-1FE3-83B7-49B6-E4CBE6044209}"/>
              </a:ext>
            </a:extLst>
          </p:cNvPr>
          <p:cNvSpPr txBox="1"/>
          <p:nvPr/>
        </p:nvSpPr>
        <p:spPr>
          <a:xfrm>
            <a:off x="3256915" y="4922715"/>
            <a:ext cx="13590270" cy="359489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Compare your answers between questions 1 and 2. Is there alignment? What requires improvement? What insight do you gain from this?</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78865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3" y="2327153"/>
            <a:ext cx="3037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RYAN LEAK</a:t>
            </a:r>
          </a:p>
        </p:txBody>
      </p:sp>
      <p:sp>
        <p:nvSpPr>
          <p:cNvPr id="12" name="object 11">
            <a:extLst>
              <a:ext uri="{FF2B5EF4-FFF2-40B4-BE49-F238E27FC236}">
                <a16:creationId xmlns:a16="http://schemas.microsoft.com/office/drawing/2014/main" id="{831DB4F8-3237-9782-E937-9E124C26AB4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LEVELING UP: THREE QUESTIONS FOR NEXT LEVEL LEADERS</a:t>
            </a:r>
          </a:p>
        </p:txBody>
      </p:sp>
      <p:sp>
        <p:nvSpPr>
          <p:cNvPr id="13" name="object 23">
            <a:extLst>
              <a:ext uri="{FF2B5EF4-FFF2-40B4-BE49-F238E27FC236}">
                <a16:creationId xmlns:a16="http://schemas.microsoft.com/office/drawing/2014/main" id="{FAE1A45A-9308-AD78-7BF7-07BB2B6DBC6E}"/>
              </a:ext>
            </a:extLst>
          </p:cNvPr>
          <p:cNvSpPr txBox="1"/>
          <p:nvPr/>
        </p:nvSpPr>
        <p:spPr>
          <a:xfrm>
            <a:off x="3256915" y="4922715"/>
            <a:ext cx="13590270" cy="174823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What actions will you take regarding these insights?</a:t>
            </a:r>
          </a:p>
        </p:txBody>
      </p:sp>
    </p:spTree>
    <p:extLst>
      <p:ext uri="{BB962C8B-B14F-4D97-AF65-F5344CB8AC3E}">
        <p14:creationId xmlns:p14="http://schemas.microsoft.com/office/powerpoint/2010/main" val="2762635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2B80B"/>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F2B80B"/>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3" y="2327153"/>
            <a:ext cx="30372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F2B80B"/>
                </a:solidFill>
                <a:latin typeface="NotoSans-Black"/>
                <a:cs typeface="NotoSans-Black"/>
              </a:rPr>
              <a:t>RYAN LEAK</a:t>
            </a:r>
          </a:p>
        </p:txBody>
      </p:sp>
      <p:sp>
        <p:nvSpPr>
          <p:cNvPr id="12" name="object 11">
            <a:extLst>
              <a:ext uri="{FF2B5EF4-FFF2-40B4-BE49-F238E27FC236}">
                <a16:creationId xmlns:a16="http://schemas.microsoft.com/office/drawing/2014/main" id="{831DB4F8-3237-9782-E937-9E124C26AB49}"/>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LEVELING UP: THREE QUESTIONS FOR NEXT LEVEL LEADERS</a:t>
            </a:r>
          </a:p>
        </p:txBody>
      </p:sp>
      <p:sp>
        <p:nvSpPr>
          <p:cNvPr id="13" name="TextBox 12">
            <a:extLst>
              <a:ext uri="{FF2B5EF4-FFF2-40B4-BE49-F238E27FC236}">
                <a16:creationId xmlns:a16="http://schemas.microsoft.com/office/drawing/2014/main" id="{A38085E6-B3D8-FD90-164F-A4DBD9C2259B}"/>
              </a:ext>
            </a:extLst>
          </p:cNvPr>
          <p:cNvSpPr txBox="1"/>
          <p:nvPr/>
        </p:nvSpPr>
        <p:spPr>
          <a:xfrm>
            <a:off x="8147050" y="4929643"/>
            <a:ext cx="3810000" cy="784830"/>
          </a:xfrm>
          <a:prstGeom prst="rect">
            <a:avLst/>
          </a:prstGeom>
          <a:noFill/>
        </p:spPr>
        <p:txBody>
          <a:bodyPr wrap="square">
            <a:spAutoFit/>
          </a:bodyPr>
          <a:lstStyle/>
          <a:p>
            <a:pPr algn="r"/>
            <a:r>
              <a:rPr lang="en-ZA" sz="4500" b="1" i="1" dirty="0">
                <a:solidFill>
                  <a:schemeClr val="bg1"/>
                </a:solidFill>
                <a:effectLst/>
                <a:latin typeface="Open Sans Condensed Condensed" pitchFamily="2" charset="0"/>
              </a:rPr>
              <a:t>TAKING ACTION</a:t>
            </a:r>
            <a:endParaRPr lang="en-ZA" sz="4500" dirty="0">
              <a:solidFill>
                <a:schemeClr val="bg1"/>
              </a:solidFill>
              <a:effectLst/>
              <a:latin typeface="Open Sans Condensed Condensed" pitchFamily="2" charset="0"/>
            </a:endParaRPr>
          </a:p>
        </p:txBody>
      </p:sp>
      <p:sp>
        <p:nvSpPr>
          <p:cNvPr id="14" name="object 14">
            <a:extLst>
              <a:ext uri="{FF2B5EF4-FFF2-40B4-BE49-F238E27FC236}">
                <a16:creationId xmlns:a16="http://schemas.microsoft.com/office/drawing/2014/main" id="{B7A941AD-109A-37E9-9CE5-30E65F3BAC12}"/>
              </a:ext>
            </a:extLst>
          </p:cNvPr>
          <p:cNvSpPr/>
          <p:nvPr/>
        </p:nvSpPr>
        <p:spPr>
          <a:xfrm>
            <a:off x="9208973" y="4706329"/>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5" name="object 14">
            <a:extLst>
              <a:ext uri="{FF2B5EF4-FFF2-40B4-BE49-F238E27FC236}">
                <a16:creationId xmlns:a16="http://schemas.microsoft.com/office/drawing/2014/main" id="{75871187-6DDA-E6EE-12AB-A867B23BEAF2}"/>
              </a:ext>
            </a:extLst>
          </p:cNvPr>
          <p:cNvSpPr/>
          <p:nvPr/>
        </p:nvSpPr>
        <p:spPr>
          <a:xfrm>
            <a:off x="6089650" y="5807918"/>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6" name="TextBox 15">
            <a:extLst>
              <a:ext uri="{FF2B5EF4-FFF2-40B4-BE49-F238E27FC236}">
                <a16:creationId xmlns:a16="http://schemas.microsoft.com/office/drawing/2014/main" id="{776910B9-373E-88B7-75E3-E82814257229}"/>
              </a:ext>
            </a:extLst>
          </p:cNvPr>
          <p:cNvSpPr txBox="1"/>
          <p:nvPr/>
        </p:nvSpPr>
        <p:spPr>
          <a:xfrm>
            <a:off x="2701339" y="6979557"/>
            <a:ext cx="14701423" cy="1433534"/>
          </a:xfrm>
          <a:prstGeom prst="rect">
            <a:avLst/>
          </a:prstGeom>
          <a:noFill/>
        </p:spPr>
        <p:txBody>
          <a:bodyPr wrap="square">
            <a:spAutoFit/>
          </a:bodyPr>
          <a:lstStyle/>
          <a:p>
            <a:pPr marL="571500" marR="159385" algn="ctr">
              <a:lnSpc>
                <a:spcPct val="129700"/>
              </a:lnSpc>
              <a:spcBef>
                <a:spcPts val="5"/>
              </a:spcBef>
            </a:pPr>
            <a:r>
              <a:rPr lang="en-ZA" sz="3500" b="1" i="1" dirty="0">
                <a:solidFill>
                  <a:schemeClr val="bg1"/>
                </a:solidFill>
                <a:latin typeface="OpenSans-ExtraBoldItalic"/>
                <a:cs typeface="OpenSans-ExtraBoldItalic"/>
              </a:rPr>
              <a:t>What will be your first step towards </a:t>
            </a:r>
            <a:br>
              <a:rPr lang="en-ZA" sz="3500" b="1" i="1" dirty="0">
                <a:solidFill>
                  <a:schemeClr val="bg1"/>
                </a:solidFill>
                <a:latin typeface="OpenSans-ExtraBoldItalic"/>
                <a:cs typeface="OpenSans-ExtraBoldItalic"/>
              </a:rPr>
            </a:br>
            <a:r>
              <a:rPr lang="en-ZA" sz="3500" b="1" i="1" dirty="0">
                <a:solidFill>
                  <a:schemeClr val="bg1"/>
                </a:solidFill>
                <a:latin typeface="OpenSans-ExtraBoldItalic"/>
                <a:cs typeface="OpenSans-ExtraBoldItalic"/>
              </a:rPr>
              <a:t>the next level of leadership?</a:t>
            </a:r>
            <a:endParaRPr lang="en-ZA" sz="3500" dirty="0">
              <a:solidFill>
                <a:schemeClr val="bg1"/>
              </a:solidFill>
              <a:latin typeface="OpenSans-ExtraBoldItalic"/>
              <a:cs typeface="OpenSans-ExtraBoldItalic"/>
            </a:endParaRPr>
          </a:p>
        </p:txBody>
      </p:sp>
    </p:spTree>
    <p:extLst>
      <p:ext uri="{BB962C8B-B14F-4D97-AF65-F5344CB8AC3E}">
        <p14:creationId xmlns:p14="http://schemas.microsoft.com/office/powerpoint/2010/main" val="3038227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9CDE"/>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10" name="object 5">
            <a:extLst>
              <a:ext uri="{FF2B5EF4-FFF2-40B4-BE49-F238E27FC236}">
                <a16:creationId xmlns:a16="http://schemas.microsoft.com/office/drawing/2014/main" id="{609EFB9C-2F23-529E-3870-B877529363AE}"/>
              </a:ext>
            </a:extLst>
          </p:cNvPr>
          <p:cNvSpPr/>
          <p:nvPr/>
        </p:nvSpPr>
        <p:spPr>
          <a:xfrm>
            <a:off x="7766050" y="2747645"/>
            <a:ext cx="10591800" cy="54864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09CDE"/>
          </a:solidFill>
          <a:effectLst>
            <a:outerShdw blurRad="419857" sx="102000" sy="102000" algn="ctr" rotWithShape="0">
              <a:prstClr val="black">
                <a:alpha val="40000"/>
              </a:prstClr>
            </a:outerShdw>
          </a:effectLst>
        </p:spPr>
        <p:txBody>
          <a:bodyPr wrap="square" lIns="0" tIns="0" rIns="0" bIns="0" rtlCol="0"/>
          <a:lstStyle/>
          <a:p>
            <a:endParaRPr lang="en-GB" dirty="0"/>
          </a:p>
        </p:txBody>
      </p:sp>
      <p:pic>
        <p:nvPicPr>
          <p:cNvPr id="13" name="Picture 12">
            <a:extLst>
              <a:ext uri="{FF2B5EF4-FFF2-40B4-BE49-F238E27FC236}">
                <a16:creationId xmlns:a16="http://schemas.microsoft.com/office/drawing/2014/main" id="{AFBDB972-EB1A-9FDD-650C-578C1CE6EE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9169" y="2747645"/>
            <a:ext cx="5366478" cy="5486400"/>
          </a:xfrm>
          <a:prstGeom prst="rect">
            <a:avLst/>
          </a:prstGeom>
          <a:solidFill>
            <a:srgbClr val="0E9CDE"/>
          </a:solidFill>
          <a:effectLst>
            <a:outerShdw blurRad="419857" sx="102000" sy="102000" algn="ctr" rotWithShape="0">
              <a:prstClr val="black">
                <a:alpha val="40000"/>
              </a:prstClr>
            </a:outerShdw>
          </a:effectLst>
        </p:spPr>
      </p:pic>
      <p:sp>
        <p:nvSpPr>
          <p:cNvPr id="15" name="object 12">
            <a:extLst>
              <a:ext uri="{FF2B5EF4-FFF2-40B4-BE49-F238E27FC236}">
                <a16:creationId xmlns:a16="http://schemas.microsoft.com/office/drawing/2014/main" id="{F121F0E6-66FC-1F7B-568A-6AD7917126C1}"/>
              </a:ext>
            </a:extLst>
          </p:cNvPr>
          <p:cNvSpPr txBox="1">
            <a:spLocks/>
          </p:cNvSpPr>
          <p:nvPr/>
        </p:nvSpPr>
        <p:spPr>
          <a:xfrm>
            <a:off x="8541019" y="3292475"/>
            <a:ext cx="4025631" cy="1510306"/>
          </a:xfrm>
          <a:prstGeom prst="rect">
            <a:avLst/>
          </a:prstGeom>
          <a:solidFill>
            <a:srgbClr val="009CDE"/>
          </a:solidFill>
        </p:spPr>
        <p:txBody>
          <a:bodyPr vert="horz" wrap="square" lIns="0" tIns="12700" rIns="0" bIns="0" rtlCol="0">
            <a:noAutofit/>
          </a:bodyPr>
          <a:lstStyle>
            <a:lvl1pPr>
              <a:defRPr>
                <a:latin typeface="+mj-lt"/>
                <a:ea typeface="+mj-ea"/>
                <a:cs typeface="+mj-cs"/>
              </a:defRPr>
            </a:lvl1pPr>
          </a:lstStyle>
          <a:p>
            <a:pPr marL="12700" algn="l">
              <a:spcBef>
                <a:spcPts val="100"/>
              </a:spcBef>
            </a:pPr>
            <a:r>
              <a:rPr lang="en-ZA" sz="8500" spc="40" dirty="0">
                <a:solidFill>
                  <a:srgbClr val="FFFFFF"/>
                </a:solidFill>
                <a:latin typeface="NotoSans-Black"/>
                <a:cs typeface="NotoSans-Black"/>
              </a:rPr>
              <a:t>ROB</a:t>
            </a:r>
            <a:endParaRPr lang="en-ZA" sz="8500" dirty="0">
              <a:latin typeface="NotoSans-Black"/>
              <a:cs typeface="NotoSans-Black"/>
            </a:endParaRPr>
          </a:p>
        </p:txBody>
      </p:sp>
      <p:sp>
        <p:nvSpPr>
          <p:cNvPr id="16" name="object 13">
            <a:extLst>
              <a:ext uri="{FF2B5EF4-FFF2-40B4-BE49-F238E27FC236}">
                <a16:creationId xmlns:a16="http://schemas.microsoft.com/office/drawing/2014/main" id="{522A7854-1CC9-7000-3686-42DDA1AE735E}"/>
              </a:ext>
            </a:extLst>
          </p:cNvPr>
          <p:cNvSpPr txBox="1"/>
          <p:nvPr/>
        </p:nvSpPr>
        <p:spPr>
          <a:xfrm>
            <a:off x="11065663" y="4352428"/>
            <a:ext cx="6682587" cy="1510306"/>
          </a:xfrm>
          <a:prstGeom prst="rect">
            <a:avLst/>
          </a:prstGeom>
          <a:solidFill>
            <a:srgbClr val="009CDE"/>
          </a:solidFill>
        </p:spPr>
        <p:txBody>
          <a:bodyPr vert="horz" wrap="square" lIns="0" tIns="12700" rIns="0" bIns="0" rtlCol="0">
            <a:noAutofit/>
          </a:bodyPr>
          <a:lstStyle/>
          <a:p>
            <a:pPr marL="12700" algn="r">
              <a:lnSpc>
                <a:spcPct val="100000"/>
              </a:lnSpc>
              <a:spcBef>
                <a:spcPts val="100"/>
              </a:spcBef>
            </a:pPr>
            <a:r>
              <a:rPr lang="en-US" sz="8500" b="1" spc="40" dirty="0">
                <a:solidFill>
                  <a:srgbClr val="FFFFFF"/>
                </a:solidFill>
                <a:latin typeface="NotoSans-Black"/>
                <a:cs typeface="NotoSans-Black"/>
              </a:rPr>
              <a:t>PARSONS</a:t>
            </a:r>
            <a:endParaRPr sz="8500" dirty="0">
              <a:latin typeface="NotoSans-Black"/>
              <a:cs typeface="NotoSans-Black"/>
            </a:endParaRPr>
          </a:p>
        </p:txBody>
      </p:sp>
      <p:sp>
        <p:nvSpPr>
          <p:cNvPr id="19" name="Rectangle 18">
            <a:extLst>
              <a:ext uri="{FF2B5EF4-FFF2-40B4-BE49-F238E27FC236}">
                <a16:creationId xmlns:a16="http://schemas.microsoft.com/office/drawing/2014/main" id="{4E944752-E5E4-F15D-EB9C-9F2D4C4713AB}"/>
              </a:ext>
            </a:extLst>
          </p:cNvPr>
          <p:cNvSpPr/>
          <p:nvPr/>
        </p:nvSpPr>
        <p:spPr>
          <a:xfrm>
            <a:off x="11271250" y="3514228"/>
            <a:ext cx="64770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5D70FB-BFBF-F63A-61E7-44B7E7FACC44}"/>
              </a:ext>
            </a:extLst>
          </p:cNvPr>
          <p:cNvSpPr/>
          <p:nvPr/>
        </p:nvSpPr>
        <p:spPr>
          <a:xfrm>
            <a:off x="8541019" y="4574181"/>
            <a:ext cx="356843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5395BDB-7F08-1E3E-2AA4-79BCCC139B5C}"/>
              </a:ext>
            </a:extLst>
          </p:cNvPr>
          <p:cNvSpPr txBox="1"/>
          <p:nvPr/>
        </p:nvSpPr>
        <p:spPr>
          <a:xfrm>
            <a:off x="8216531" y="6084487"/>
            <a:ext cx="10058400" cy="923330"/>
          </a:xfrm>
          <a:prstGeom prst="rect">
            <a:avLst/>
          </a:prstGeom>
          <a:noFill/>
        </p:spPr>
        <p:txBody>
          <a:bodyPr wrap="square">
            <a:spAutoFit/>
          </a:bodyPr>
          <a:lstStyle/>
          <a:p>
            <a:pPr marL="12700">
              <a:spcBef>
                <a:spcPts val="100"/>
              </a:spcBef>
            </a:pPr>
            <a:r>
              <a:rPr lang="en-GB" sz="5400" b="0" i="0" u="none" strike="noStrike" dirty="0">
                <a:solidFill>
                  <a:schemeClr val="bg1"/>
                </a:solidFill>
                <a:effectLst/>
                <a:latin typeface="Noto Sans Black" panose="020B0A02040504020204" pitchFamily="34" charset="0"/>
                <a:ea typeface="Noto Sans Black" panose="020B0A02040504020204" pitchFamily="34" charset="0"/>
                <a:cs typeface="Noto Sans Black" panose="020B0A02040504020204" pitchFamily="34" charset="0"/>
              </a:rPr>
              <a:t>BEYOND COMMUNICATION</a:t>
            </a:r>
          </a:p>
        </p:txBody>
      </p:sp>
      <p:pic>
        <p:nvPicPr>
          <p:cNvPr id="3" name="Picture 2" descr="A person wearing glasses and a suit&#10;&#10;Description automatically generated">
            <a:extLst>
              <a:ext uri="{FF2B5EF4-FFF2-40B4-BE49-F238E27FC236}">
                <a16:creationId xmlns:a16="http://schemas.microsoft.com/office/drawing/2014/main" id="{8F9724F8-02B7-8A98-DFDD-105AD1B67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247" y="2747645"/>
            <a:ext cx="5486400" cy="5486400"/>
          </a:xfrm>
          <a:prstGeom prst="rect">
            <a:avLst/>
          </a:prstGeom>
        </p:spPr>
      </p:pic>
      <p:sp>
        <p:nvSpPr>
          <p:cNvPr id="5" name="TextBox 4">
            <a:extLst>
              <a:ext uri="{FF2B5EF4-FFF2-40B4-BE49-F238E27FC236}">
                <a16:creationId xmlns:a16="http://schemas.microsoft.com/office/drawing/2014/main" id="{01258D99-6904-5777-3BC2-CC7BA1A572A1}"/>
              </a:ext>
            </a:extLst>
          </p:cNvPr>
          <p:cNvSpPr txBox="1"/>
          <p:nvPr/>
        </p:nvSpPr>
        <p:spPr>
          <a:xfrm>
            <a:off x="8216531" y="6826278"/>
            <a:ext cx="8369695" cy="707886"/>
          </a:xfrm>
          <a:prstGeom prst="rect">
            <a:avLst/>
          </a:prstGeom>
          <a:noFill/>
        </p:spPr>
        <p:txBody>
          <a:bodyPr wrap="square">
            <a:spAutoFit/>
          </a:bodyPr>
          <a:lstStyle/>
          <a:p>
            <a:pPr marL="12700">
              <a:spcBef>
                <a:spcPts val="100"/>
              </a:spcBef>
            </a:pPr>
            <a:r>
              <a:rPr lang="en-GB" sz="4000" b="1" i="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H</a:t>
            </a:r>
            <a:r>
              <a:rPr lang="en-GB" sz="4000" b="1" i="1" u="none" strike="noStrike" dirty="0">
                <a:solidFill>
                  <a:schemeClr val="bg1"/>
                </a:solidFill>
                <a:effectLst/>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rPr>
              <a:t>ow to really connect with an audience</a:t>
            </a:r>
            <a:endParaRPr lang="en-ZA" sz="4000" b="1" i="1" dirty="0">
              <a:solidFill>
                <a:schemeClr val="bg1"/>
              </a:solidFill>
              <a:latin typeface="Open Sans Condensed Condensed" panose="020B0606030504020204" pitchFamily="34" charset="0"/>
              <a:ea typeface="Open Sans Condensed Condensed" panose="020B0606030504020204" pitchFamily="34" charset="0"/>
              <a:cs typeface="Open Sans Condensed Condensed" panose="020B0606030504020204" pitchFamily="34" charset="0"/>
            </a:endParaRPr>
          </a:p>
        </p:txBody>
      </p:sp>
    </p:spTree>
    <p:extLst>
      <p:ext uri="{BB962C8B-B14F-4D97-AF65-F5344CB8AC3E}">
        <p14:creationId xmlns:p14="http://schemas.microsoft.com/office/powerpoint/2010/main" val="22246869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9CDE"/>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09CD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2" y="2327153"/>
            <a:ext cx="3756603"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09CDE"/>
                </a:solidFill>
                <a:latin typeface="NotoSans-Black"/>
                <a:cs typeface="NotoSans-Black"/>
              </a:rPr>
              <a:t>ROB PARSONS</a:t>
            </a:r>
          </a:p>
        </p:txBody>
      </p:sp>
      <p:sp>
        <p:nvSpPr>
          <p:cNvPr id="12" name="object 11">
            <a:extLst>
              <a:ext uri="{FF2B5EF4-FFF2-40B4-BE49-F238E27FC236}">
                <a16:creationId xmlns:a16="http://schemas.microsoft.com/office/drawing/2014/main" id="{831DB4F8-3237-9782-E937-9E124C26AB49}"/>
              </a:ext>
            </a:extLst>
          </p:cNvPr>
          <p:cNvSpPr txBox="1"/>
          <p:nvPr/>
        </p:nvSpPr>
        <p:spPr>
          <a:xfrm>
            <a:off x="7499350" y="2507628"/>
            <a:ext cx="10550907" cy="78226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BEYOND COMMUNICATION : HOW TO REALLY CONNECT WITH AN AUDIENCE</a:t>
            </a:r>
          </a:p>
        </p:txBody>
      </p:sp>
      <p:sp>
        <p:nvSpPr>
          <p:cNvPr id="13" name="TextBox 12">
            <a:extLst>
              <a:ext uri="{FF2B5EF4-FFF2-40B4-BE49-F238E27FC236}">
                <a16:creationId xmlns:a16="http://schemas.microsoft.com/office/drawing/2014/main" id="{A38085E6-B3D8-FD90-164F-A4DBD9C2259B}"/>
              </a:ext>
            </a:extLst>
          </p:cNvPr>
          <p:cNvSpPr txBox="1"/>
          <p:nvPr/>
        </p:nvSpPr>
        <p:spPr>
          <a:xfrm>
            <a:off x="8147050" y="4929643"/>
            <a:ext cx="3810000" cy="784830"/>
          </a:xfrm>
          <a:prstGeom prst="rect">
            <a:avLst/>
          </a:prstGeom>
          <a:noFill/>
        </p:spPr>
        <p:txBody>
          <a:bodyPr wrap="square">
            <a:spAutoFit/>
          </a:bodyPr>
          <a:lstStyle/>
          <a:p>
            <a:pPr algn="r"/>
            <a:r>
              <a:rPr lang="en-ZA" sz="4500" b="1" i="1" dirty="0">
                <a:solidFill>
                  <a:schemeClr val="bg1"/>
                </a:solidFill>
                <a:effectLst/>
                <a:latin typeface="Open Sans Condensed Condensed" pitchFamily="2" charset="0"/>
              </a:rPr>
              <a:t>TAKING ACTION</a:t>
            </a:r>
            <a:endParaRPr lang="en-ZA" sz="4500" dirty="0">
              <a:solidFill>
                <a:schemeClr val="bg1"/>
              </a:solidFill>
              <a:effectLst/>
              <a:latin typeface="Open Sans Condensed Condensed" pitchFamily="2" charset="0"/>
            </a:endParaRPr>
          </a:p>
        </p:txBody>
      </p:sp>
      <p:sp>
        <p:nvSpPr>
          <p:cNvPr id="14" name="object 14">
            <a:extLst>
              <a:ext uri="{FF2B5EF4-FFF2-40B4-BE49-F238E27FC236}">
                <a16:creationId xmlns:a16="http://schemas.microsoft.com/office/drawing/2014/main" id="{B7A941AD-109A-37E9-9CE5-30E65F3BAC12}"/>
              </a:ext>
            </a:extLst>
          </p:cNvPr>
          <p:cNvSpPr/>
          <p:nvPr/>
        </p:nvSpPr>
        <p:spPr>
          <a:xfrm>
            <a:off x="9208973" y="4706329"/>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5" name="object 14">
            <a:extLst>
              <a:ext uri="{FF2B5EF4-FFF2-40B4-BE49-F238E27FC236}">
                <a16:creationId xmlns:a16="http://schemas.microsoft.com/office/drawing/2014/main" id="{75871187-6DDA-E6EE-12AB-A867B23BEAF2}"/>
              </a:ext>
            </a:extLst>
          </p:cNvPr>
          <p:cNvSpPr/>
          <p:nvPr/>
        </p:nvSpPr>
        <p:spPr>
          <a:xfrm>
            <a:off x="6089650" y="5807918"/>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6" name="TextBox 15">
            <a:extLst>
              <a:ext uri="{FF2B5EF4-FFF2-40B4-BE49-F238E27FC236}">
                <a16:creationId xmlns:a16="http://schemas.microsoft.com/office/drawing/2014/main" id="{776910B9-373E-88B7-75E3-E82814257229}"/>
              </a:ext>
            </a:extLst>
          </p:cNvPr>
          <p:cNvSpPr txBox="1"/>
          <p:nvPr/>
        </p:nvSpPr>
        <p:spPr>
          <a:xfrm>
            <a:off x="2701339" y="6979557"/>
            <a:ext cx="14701423" cy="1433534"/>
          </a:xfrm>
          <a:prstGeom prst="rect">
            <a:avLst/>
          </a:prstGeom>
          <a:noFill/>
        </p:spPr>
        <p:txBody>
          <a:bodyPr wrap="square">
            <a:spAutoFit/>
          </a:bodyPr>
          <a:lstStyle/>
          <a:p>
            <a:pPr marL="571500" marR="159385" algn="ctr">
              <a:lnSpc>
                <a:spcPct val="129700"/>
              </a:lnSpc>
              <a:spcBef>
                <a:spcPts val="5"/>
              </a:spcBef>
            </a:pPr>
            <a:r>
              <a:rPr lang="en-ZA" sz="3500" b="1" i="1" dirty="0">
                <a:solidFill>
                  <a:schemeClr val="bg1"/>
                </a:solidFill>
                <a:latin typeface="OpenSans-ExtraBoldItalic"/>
                <a:cs typeface="OpenSans-ExtraBoldItalic"/>
              </a:rPr>
              <a:t>What will be your next step to becoming a better communicator?</a:t>
            </a:r>
            <a:endParaRPr lang="en-ZA" sz="3500" dirty="0">
              <a:solidFill>
                <a:schemeClr val="bg1"/>
              </a:solidFill>
              <a:latin typeface="OpenSans-ExtraBoldItalic"/>
              <a:cs typeface="OpenSans-ExtraBoldItalic"/>
            </a:endParaRPr>
          </a:p>
        </p:txBody>
      </p:sp>
    </p:spTree>
    <p:extLst>
      <p:ext uri="{BB962C8B-B14F-4D97-AF65-F5344CB8AC3E}">
        <p14:creationId xmlns:p14="http://schemas.microsoft.com/office/powerpoint/2010/main" val="19062509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9CDE"/>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09CD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2" y="2327153"/>
            <a:ext cx="3756603"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09CDE"/>
                </a:solidFill>
                <a:latin typeface="NotoSans-Black"/>
                <a:cs typeface="NotoSans-Black"/>
              </a:rPr>
              <a:t>ROB PARSONS</a:t>
            </a:r>
          </a:p>
        </p:txBody>
      </p:sp>
      <p:sp>
        <p:nvSpPr>
          <p:cNvPr id="12" name="object 11">
            <a:extLst>
              <a:ext uri="{FF2B5EF4-FFF2-40B4-BE49-F238E27FC236}">
                <a16:creationId xmlns:a16="http://schemas.microsoft.com/office/drawing/2014/main" id="{831DB4F8-3237-9782-E937-9E124C26AB49}"/>
              </a:ext>
            </a:extLst>
          </p:cNvPr>
          <p:cNvSpPr txBox="1"/>
          <p:nvPr/>
        </p:nvSpPr>
        <p:spPr>
          <a:xfrm>
            <a:off x="7499350" y="2507628"/>
            <a:ext cx="10550907" cy="78226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BEYOND COMMUNICATION : HOW TO REALLY CONNECT WITH AN AUDIENCE</a:t>
            </a:r>
          </a:p>
        </p:txBody>
      </p:sp>
      <p:sp>
        <p:nvSpPr>
          <p:cNvPr id="16" name="TextBox 15">
            <a:extLst>
              <a:ext uri="{FF2B5EF4-FFF2-40B4-BE49-F238E27FC236}">
                <a16:creationId xmlns:a16="http://schemas.microsoft.com/office/drawing/2014/main" id="{776910B9-373E-88B7-75E3-E82814257229}"/>
              </a:ext>
            </a:extLst>
          </p:cNvPr>
          <p:cNvSpPr txBox="1"/>
          <p:nvPr/>
        </p:nvSpPr>
        <p:spPr>
          <a:xfrm>
            <a:off x="3585812" y="5282824"/>
            <a:ext cx="13141912" cy="1323439"/>
          </a:xfrm>
          <a:prstGeom prst="rect">
            <a:avLst/>
          </a:prstGeom>
          <a:noFill/>
        </p:spPr>
        <p:txBody>
          <a:bodyPr wrap="square">
            <a:spAutoFit/>
          </a:bodyPr>
          <a:lstStyle/>
          <a:p>
            <a:pPr algn="l"/>
            <a:r>
              <a:rPr lang="en-GB" sz="4000" b="1" dirty="0">
                <a:solidFill>
                  <a:schemeClr val="bg1"/>
                </a:solidFill>
                <a:effectLst/>
                <a:latin typeface="Open Sans" panose="020B0606030504020204" pitchFamily="34" charset="0"/>
              </a:rPr>
              <a:t>1. What is the right balance between keeping eye</a:t>
            </a:r>
          </a:p>
          <a:p>
            <a:pPr algn="l"/>
            <a:r>
              <a:rPr lang="en-GB" sz="4000" b="1" dirty="0">
                <a:solidFill>
                  <a:schemeClr val="bg1"/>
                </a:solidFill>
                <a:effectLst/>
                <a:latin typeface="Open Sans" panose="020B0606030504020204" pitchFamily="34" charset="0"/>
              </a:rPr>
              <a:t> contact and the use of notes? </a:t>
            </a:r>
          </a:p>
        </p:txBody>
      </p:sp>
    </p:spTree>
    <p:extLst>
      <p:ext uri="{BB962C8B-B14F-4D97-AF65-F5344CB8AC3E}">
        <p14:creationId xmlns:p14="http://schemas.microsoft.com/office/powerpoint/2010/main" val="3912512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9CDE"/>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09CD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2" y="2327153"/>
            <a:ext cx="3756603"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09CDE"/>
                </a:solidFill>
                <a:latin typeface="NotoSans-Black"/>
                <a:cs typeface="NotoSans-Black"/>
              </a:rPr>
              <a:t>ROB PARSONS</a:t>
            </a:r>
          </a:p>
        </p:txBody>
      </p:sp>
      <p:sp>
        <p:nvSpPr>
          <p:cNvPr id="12" name="object 11">
            <a:extLst>
              <a:ext uri="{FF2B5EF4-FFF2-40B4-BE49-F238E27FC236}">
                <a16:creationId xmlns:a16="http://schemas.microsoft.com/office/drawing/2014/main" id="{831DB4F8-3237-9782-E937-9E124C26AB49}"/>
              </a:ext>
            </a:extLst>
          </p:cNvPr>
          <p:cNvSpPr txBox="1"/>
          <p:nvPr/>
        </p:nvSpPr>
        <p:spPr>
          <a:xfrm>
            <a:off x="7499350" y="2507628"/>
            <a:ext cx="10550907" cy="78226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BEYOND COMMUNICATION : HOW TO REALLY CONNECT WITH AN AUDIENCE</a:t>
            </a:r>
          </a:p>
        </p:txBody>
      </p:sp>
      <p:sp>
        <p:nvSpPr>
          <p:cNvPr id="16" name="TextBox 15">
            <a:extLst>
              <a:ext uri="{FF2B5EF4-FFF2-40B4-BE49-F238E27FC236}">
                <a16:creationId xmlns:a16="http://schemas.microsoft.com/office/drawing/2014/main" id="{776910B9-373E-88B7-75E3-E82814257229}"/>
              </a:ext>
            </a:extLst>
          </p:cNvPr>
          <p:cNvSpPr txBox="1"/>
          <p:nvPr/>
        </p:nvSpPr>
        <p:spPr>
          <a:xfrm>
            <a:off x="3809031" y="5310138"/>
            <a:ext cx="12486038" cy="1323439"/>
          </a:xfrm>
          <a:prstGeom prst="rect">
            <a:avLst/>
          </a:prstGeom>
          <a:noFill/>
        </p:spPr>
        <p:txBody>
          <a:bodyPr wrap="square">
            <a:spAutoFit/>
          </a:bodyPr>
          <a:lstStyle/>
          <a:p>
            <a:r>
              <a:rPr lang="en-GB" sz="4000" b="1" dirty="0">
                <a:solidFill>
                  <a:schemeClr val="bg1"/>
                </a:solidFill>
                <a:effectLst/>
                <a:latin typeface="Open Sans" panose="020B0606030504020204" pitchFamily="34" charset="0"/>
              </a:rPr>
              <a:t>2. How can we find our own stories and develop them? </a:t>
            </a:r>
          </a:p>
        </p:txBody>
      </p:sp>
    </p:spTree>
    <p:extLst>
      <p:ext uri="{BB962C8B-B14F-4D97-AF65-F5344CB8AC3E}">
        <p14:creationId xmlns:p14="http://schemas.microsoft.com/office/powerpoint/2010/main" val="927104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B32F-64FF-EFB3-40E9-CCD8F02028C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9A1D7B7-65B2-37F9-7246-738CFB6B552B}"/>
              </a:ext>
            </a:extLst>
          </p:cNvPr>
          <p:cNvSpPr>
            <a:spLocks noGrp="1"/>
          </p:cNvSpPr>
          <p:nvPr>
            <p:ph type="body" idx="1"/>
          </p:nvPr>
        </p:nvSpPr>
        <p:spPr/>
        <p:txBody>
          <a:bodyPr/>
          <a:lstStyle/>
          <a:p>
            <a:endParaRPr lang="en-US"/>
          </a:p>
        </p:txBody>
      </p:sp>
      <p:sp>
        <p:nvSpPr>
          <p:cNvPr id="4" name="bg object 16">
            <a:extLst>
              <a:ext uri="{FF2B5EF4-FFF2-40B4-BE49-F238E27FC236}">
                <a16:creationId xmlns:a16="http://schemas.microsoft.com/office/drawing/2014/main" id="{63C9FB6D-B996-DE4E-6DFF-3D26ADE34A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9CDE"/>
          </a:solidFill>
        </p:spPr>
        <p:txBody>
          <a:bodyPr wrap="square" lIns="0" tIns="0" rIns="0" bIns="0" rtlCol="0"/>
          <a:lstStyle/>
          <a:p>
            <a:endParaRPr/>
          </a:p>
        </p:txBody>
      </p:sp>
      <p:pic>
        <p:nvPicPr>
          <p:cNvPr id="5" name="object 3">
            <a:extLst>
              <a:ext uri="{FF2B5EF4-FFF2-40B4-BE49-F238E27FC236}">
                <a16:creationId xmlns:a16="http://schemas.microsoft.com/office/drawing/2014/main" id="{4EC42D19-C176-370B-C6ED-155E5982912D}"/>
              </a:ext>
            </a:extLst>
          </p:cNvPr>
          <p:cNvPicPr/>
          <p:nvPr/>
        </p:nvPicPr>
        <p:blipFill>
          <a:blip r:embed="rId2">
            <a:extLst>
              <a:ext uri="{28A0092B-C50C-407E-A947-70E740481C1C}">
                <a14:useLocalDpi xmlns:a14="http://schemas.microsoft.com/office/drawing/2010/main" val="0"/>
              </a:ext>
            </a:extLst>
          </a:blip>
          <a:srcRect t="14216" b="14216"/>
          <a:stretch/>
        </p:blipFill>
        <p:spPr>
          <a:xfrm>
            <a:off x="869950" y="739775"/>
            <a:ext cx="18364200" cy="9829800"/>
          </a:xfrm>
          <a:prstGeom prst="rect">
            <a:avLst/>
          </a:prstGeom>
          <a:effectLst>
            <a:innerShdw blurRad="485412">
              <a:prstClr val="black"/>
            </a:innerShdw>
          </a:effectLst>
        </p:spPr>
      </p:pic>
      <p:sp>
        <p:nvSpPr>
          <p:cNvPr id="6" name="object 5">
            <a:extLst>
              <a:ext uri="{FF2B5EF4-FFF2-40B4-BE49-F238E27FC236}">
                <a16:creationId xmlns:a16="http://schemas.microsoft.com/office/drawing/2014/main" id="{C842D44D-42BF-47D7-3C10-1B32C5084E44}"/>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09CD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7" name="object 5">
            <a:extLst>
              <a:ext uri="{FF2B5EF4-FFF2-40B4-BE49-F238E27FC236}">
                <a16:creationId xmlns:a16="http://schemas.microsoft.com/office/drawing/2014/main" id="{F9C9E1C0-962B-E406-4A28-2DF5BECC8B35}"/>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8" name="object 6">
            <a:extLst>
              <a:ext uri="{FF2B5EF4-FFF2-40B4-BE49-F238E27FC236}">
                <a16:creationId xmlns:a16="http://schemas.microsoft.com/office/drawing/2014/main" id="{94877A7B-BB64-0267-7F38-F9AF3DC815F9}"/>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9" name="object 7">
            <a:extLst>
              <a:ext uri="{FF2B5EF4-FFF2-40B4-BE49-F238E27FC236}">
                <a16:creationId xmlns:a16="http://schemas.microsoft.com/office/drawing/2014/main" id="{0A821F6B-B32B-806A-4A51-1A6E5AD0695B}"/>
              </a:ext>
            </a:extLst>
          </p:cNvPr>
          <p:cNvSpPr/>
          <p:nvPr/>
        </p:nvSpPr>
        <p:spPr>
          <a:xfrm>
            <a:off x="4413249" y="3132827"/>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10" name="object 8">
            <a:extLst>
              <a:ext uri="{FF2B5EF4-FFF2-40B4-BE49-F238E27FC236}">
                <a16:creationId xmlns:a16="http://schemas.microsoft.com/office/drawing/2014/main" id="{482D5A13-8094-D529-23C3-188D999B0E96}"/>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11" name="object 9">
            <a:extLst>
              <a:ext uri="{FF2B5EF4-FFF2-40B4-BE49-F238E27FC236}">
                <a16:creationId xmlns:a16="http://schemas.microsoft.com/office/drawing/2014/main" id="{EA8ED777-6940-86C2-7AEB-3FA1CEE3F4E2}"/>
              </a:ext>
            </a:extLst>
          </p:cNvPr>
          <p:cNvSpPr txBox="1">
            <a:spLocks/>
          </p:cNvSpPr>
          <p:nvPr/>
        </p:nvSpPr>
        <p:spPr>
          <a:xfrm>
            <a:off x="3585812" y="2327153"/>
            <a:ext cx="3756603"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09CDE"/>
                </a:solidFill>
                <a:latin typeface="NotoSans-Black"/>
                <a:cs typeface="NotoSans-Black"/>
              </a:rPr>
              <a:t>ROB PARSONS</a:t>
            </a:r>
          </a:p>
        </p:txBody>
      </p:sp>
      <p:sp>
        <p:nvSpPr>
          <p:cNvPr id="12" name="object 11">
            <a:extLst>
              <a:ext uri="{FF2B5EF4-FFF2-40B4-BE49-F238E27FC236}">
                <a16:creationId xmlns:a16="http://schemas.microsoft.com/office/drawing/2014/main" id="{831DB4F8-3237-9782-E937-9E124C26AB49}"/>
              </a:ext>
            </a:extLst>
          </p:cNvPr>
          <p:cNvSpPr txBox="1"/>
          <p:nvPr/>
        </p:nvSpPr>
        <p:spPr>
          <a:xfrm>
            <a:off x="7499350" y="2507628"/>
            <a:ext cx="10550907" cy="782265"/>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BEYOND COMMUNICATION : HOW TO REALLY CONNECT WITH AN AUDIENCE</a:t>
            </a:r>
          </a:p>
        </p:txBody>
      </p:sp>
      <p:sp>
        <p:nvSpPr>
          <p:cNvPr id="16" name="TextBox 15">
            <a:extLst>
              <a:ext uri="{FF2B5EF4-FFF2-40B4-BE49-F238E27FC236}">
                <a16:creationId xmlns:a16="http://schemas.microsoft.com/office/drawing/2014/main" id="{776910B9-373E-88B7-75E3-E82814257229}"/>
              </a:ext>
            </a:extLst>
          </p:cNvPr>
          <p:cNvSpPr txBox="1"/>
          <p:nvPr/>
        </p:nvSpPr>
        <p:spPr>
          <a:xfrm>
            <a:off x="4377840" y="5310138"/>
            <a:ext cx="11348419" cy="1323439"/>
          </a:xfrm>
          <a:prstGeom prst="rect">
            <a:avLst/>
          </a:prstGeom>
          <a:noFill/>
        </p:spPr>
        <p:txBody>
          <a:bodyPr wrap="square">
            <a:spAutoFit/>
          </a:bodyPr>
          <a:lstStyle/>
          <a:p>
            <a:r>
              <a:rPr lang="en-GB" sz="4000" b="1" dirty="0">
                <a:solidFill>
                  <a:schemeClr val="bg1"/>
                </a:solidFill>
                <a:latin typeface="Open Sans" panose="020B0606030504020204" pitchFamily="34" charset="0"/>
              </a:rPr>
              <a:t>3</a:t>
            </a:r>
            <a:r>
              <a:rPr lang="en-GB" sz="4000" b="1" dirty="0">
                <a:solidFill>
                  <a:schemeClr val="bg1"/>
                </a:solidFill>
                <a:effectLst/>
                <a:latin typeface="Open Sans" panose="020B0606030504020204" pitchFamily="34" charset="0"/>
              </a:rPr>
              <a:t>. What does it mean in my context to be a ‘keeper of the atmosphere’? </a:t>
            </a:r>
          </a:p>
        </p:txBody>
      </p:sp>
    </p:spTree>
    <p:extLst>
      <p:ext uri="{BB962C8B-B14F-4D97-AF65-F5344CB8AC3E}">
        <p14:creationId xmlns:p14="http://schemas.microsoft.com/office/powerpoint/2010/main" val="1206928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A85B8"/>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10" name="object 5">
            <a:extLst>
              <a:ext uri="{FF2B5EF4-FFF2-40B4-BE49-F238E27FC236}">
                <a16:creationId xmlns:a16="http://schemas.microsoft.com/office/drawing/2014/main" id="{609EFB9C-2F23-529E-3870-B877529363AE}"/>
              </a:ext>
            </a:extLst>
          </p:cNvPr>
          <p:cNvSpPr/>
          <p:nvPr/>
        </p:nvSpPr>
        <p:spPr>
          <a:xfrm>
            <a:off x="7766050" y="2747645"/>
            <a:ext cx="10591800" cy="54864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DA85B8"/>
          </a:solidFill>
          <a:effectLst>
            <a:outerShdw blurRad="419857" sx="102000" sy="102000" algn="ctr" rotWithShape="0">
              <a:prstClr val="black">
                <a:alpha val="40000"/>
              </a:prstClr>
            </a:outerShdw>
          </a:effectLst>
        </p:spPr>
        <p:txBody>
          <a:bodyPr wrap="square" lIns="0" tIns="0" rIns="0" bIns="0" rtlCol="0"/>
          <a:lstStyle/>
          <a:p>
            <a:endParaRPr/>
          </a:p>
        </p:txBody>
      </p:sp>
      <p:pic>
        <p:nvPicPr>
          <p:cNvPr id="13" name="Picture 12">
            <a:extLst>
              <a:ext uri="{FF2B5EF4-FFF2-40B4-BE49-F238E27FC236}">
                <a16:creationId xmlns:a16="http://schemas.microsoft.com/office/drawing/2014/main" id="{AFBDB972-EB1A-9FDD-650C-578C1CE6EE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9169" y="2747645"/>
            <a:ext cx="5366478" cy="5486400"/>
          </a:xfrm>
          <a:prstGeom prst="rect">
            <a:avLst/>
          </a:prstGeom>
          <a:solidFill>
            <a:srgbClr val="0E9CDE"/>
          </a:solidFill>
          <a:effectLst>
            <a:outerShdw blurRad="419857" sx="102000" sy="102000" algn="ctr" rotWithShape="0">
              <a:prstClr val="black">
                <a:alpha val="40000"/>
              </a:prstClr>
            </a:outerShdw>
          </a:effectLst>
        </p:spPr>
      </p:pic>
      <p:sp>
        <p:nvSpPr>
          <p:cNvPr id="15" name="object 12">
            <a:extLst>
              <a:ext uri="{FF2B5EF4-FFF2-40B4-BE49-F238E27FC236}">
                <a16:creationId xmlns:a16="http://schemas.microsoft.com/office/drawing/2014/main" id="{F121F0E6-66FC-1F7B-568A-6AD7917126C1}"/>
              </a:ext>
            </a:extLst>
          </p:cNvPr>
          <p:cNvSpPr txBox="1">
            <a:spLocks/>
          </p:cNvSpPr>
          <p:nvPr/>
        </p:nvSpPr>
        <p:spPr>
          <a:xfrm>
            <a:off x="8541019" y="3292475"/>
            <a:ext cx="4025631" cy="1510306"/>
          </a:xfrm>
          <a:prstGeom prst="rect">
            <a:avLst/>
          </a:prstGeom>
          <a:solidFill>
            <a:srgbClr val="DA85B8"/>
          </a:solidFill>
        </p:spPr>
        <p:txBody>
          <a:bodyPr vert="horz" wrap="square" lIns="0" tIns="12700" rIns="0" bIns="0" rtlCol="0">
            <a:noAutofit/>
          </a:bodyPr>
          <a:lstStyle>
            <a:lvl1pPr>
              <a:defRPr>
                <a:latin typeface="+mj-lt"/>
                <a:ea typeface="+mj-ea"/>
                <a:cs typeface="+mj-cs"/>
              </a:defRPr>
            </a:lvl1pPr>
          </a:lstStyle>
          <a:p>
            <a:pPr marL="12700" algn="l">
              <a:spcBef>
                <a:spcPts val="100"/>
              </a:spcBef>
            </a:pPr>
            <a:r>
              <a:rPr lang="en-ZA" sz="8500" spc="40" dirty="0">
                <a:solidFill>
                  <a:srgbClr val="FFFFFF"/>
                </a:solidFill>
                <a:latin typeface="NotoSans-Black"/>
                <a:cs typeface="NotoSans-Black"/>
              </a:rPr>
              <a:t>OLIVIA</a:t>
            </a:r>
            <a:endParaRPr lang="en-ZA" sz="8500" dirty="0">
              <a:latin typeface="NotoSans-Black"/>
              <a:cs typeface="NotoSans-Black"/>
            </a:endParaRPr>
          </a:p>
        </p:txBody>
      </p:sp>
      <p:sp>
        <p:nvSpPr>
          <p:cNvPr id="16" name="object 13">
            <a:extLst>
              <a:ext uri="{FF2B5EF4-FFF2-40B4-BE49-F238E27FC236}">
                <a16:creationId xmlns:a16="http://schemas.microsoft.com/office/drawing/2014/main" id="{522A7854-1CC9-7000-3686-42DDA1AE735E}"/>
              </a:ext>
            </a:extLst>
          </p:cNvPr>
          <p:cNvSpPr txBox="1"/>
          <p:nvPr/>
        </p:nvSpPr>
        <p:spPr>
          <a:xfrm>
            <a:off x="11065663" y="4352428"/>
            <a:ext cx="6682587" cy="1510306"/>
          </a:xfrm>
          <a:prstGeom prst="rect">
            <a:avLst/>
          </a:prstGeom>
          <a:solidFill>
            <a:srgbClr val="DA85B8"/>
          </a:solidFill>
        </p:spPr>
        <p:txBody>
          <a:bodyPr vert="horz" wrap="square" lIns="0" tIns="12700" rIns="0" bIns="0" rtlCol="0">
            <a:noAutofit/>
          </a:bodyPr>
          <a:lstStyle/>
          <a:p>
            <a:pPr marL="12700" algn="r">
              <a:lnSpc>
                <a:spcPct val="100000"/>
              </a:lnSpc>
              <a:spcBef>
                <a:spcPts val="100"/>
              </a:spcBef>
            </a:pPr>
            <a:r>
              <a:rPr lang="en-US" sz="8500" b="1" spc="40" dirty="0">
                <a:solidFill>
                  <a:srgbClr val="FFFFFF"/>
                </a:solidFill>
                <a:latin typeface="NotoSans-Black"/>
                <a:cs typeface="NotoSans-Black"/>
              </a:rPr>
              <a:t>AMARTEY</a:t>
            </a:r>
            <a:endParaRPr sz="8500" dirty="0">
              <a:latin typeface="NotoSans-Black"/>
              <a:cs typeface="NotoSans-Black"/>
            </a:endParaRPr>
          </a:p>
        </p:txBody>
      </p:sp>
      <p:sp>
        <p:nvSpPr>
          <p:cNvPr id="19" name="Rectangle 18">
            <a:extLst>
              <a:ext uri="{FF2B5EF4-FFF2-40B4-BE49-F238E27FC236}">
                <a16:creationId xmlns:a16="http://schemas.microsoft.com/office/drawing/2014/main" id="{4E944752-E5E4-F15D-EB9C-9F2D4C4713AB}"/>
              </a:ext>
            </a:extLst>
          </p:cNvPr>
          <p:cNvSpPr/>
          <p:nvPr/>
        </p:nvSpPr>
        <p:spPr>
          <a:xfrm>
            <a:off x="12795250" y="3514228"/>
            <a:ext cx="49530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5D70FB-BFBF-F63A-61E7-44B7E7FACC44}"/>
              </a:ext>
            </a:extLst>
          </p:cNvPr>
          <p:cNvSpPr/>
          <p:nvPr/>
        </p:nvSpPr>
        <p:spPr>
          <a:xfrm>
            <a:off x="8541019" y="4574181"/>
            <a:ext cx="333983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5395BDB-7F08-1E3E-2AA4-79BCCC139B5C}"/>
              </a:ext>
            </a:extLst>
          </p:cNvPr>
          <p:cNvSpPr txBox="1"/>
          <p:nvPr/>
        </p:nvSpPr>
        <p:spPr>
          <a:xfrm>
            <a:off x="8451850" y="6035675"/>
            <a:ext cx="10058400" cy="1567096"/>
          </a:xfrm>
          <a:prstGeom prst="rect">
            <a:avLst/>
          </a:prstGeom>
          <a:noFill/>
        </p:spPr>
        <p:txBody>
          <a:bodyPr wrap="square">
            <a:spAutoFit/>
          </a:bodyPr>
          <a:lstStyle/>
          <a:p>
            <a:pPr marL="12700">
              <a:spcBef>
                <a:spcPts val="100"/>
              </a:spcBef>
            </a:pPr>
            <a:r>
              <a:rPr lang="en-ZA" sz="5500" b="1" i="1" dirty="0">
                <a:solidFill>
                  <a:schemeClr val="bg1"/>
                </a:solidFill>
                <a:latin typeface="OpenSansCondensed-ExtraBoldItalic"/>
                <a:cs typeface="NotoSans-Black"/>
              </a:rPr>
              <a:t>Courageous Leadership</a:t>
            </a:r>
          </a:p>
          <a:p>
            <a:pPr marL="12700">
              <a:spcBef>
                <a:spcPts val="100"/>
              </a:spcBef>
            </a:pPr>
            <a:r>
              <a:rPr lang="en-GB" sz="4000" b="1" u="none" strike="noStrike" dirty="0">
                <a:solidFill>
                  <a:schemeClr val="bg1"/>
                </a:solidFill>
                <a:effectLst/>
                <a:latin typeface="Noto Sans Black" panose="020B0A02040504020204" pitchFamily="34" charset="0"/>
                <a:ea typeface="Noto Sans Black" panose="020B0A02040504020204" pitchFamily="34" charset="0"/>
                <a:cs typeface="Noto Sans Black" panose="020B0A02040504020204" pitchFamily="34" charset="0"/>
              </a:rPr>
              <a:t>LESSONS LEARNED IN A CRUCIBLE </a:t>
            </a:r>
            <a:endParaRPr lang="en-ZA" sz="4000" b="1" dirty="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endParaRPr>
          </a:p>
        </p:txBody>
      </p:sp>
      <p:pic>
        <p:nvPicPr>
          <p:cNvPr id="3" name="Picture 2" descr="A person wearing glasses and a suit&#10;&#10;Description automatically generated">
            <a:extLst>
              <a:ext uri="{FF2B5EF4-FFF2-40B4-BE49-F238E27FC236}">
                <a16:creationId xmlns:a16="http://schemas.microsoft.com/office/drawing/2014/main" id="{8F9724F8-02B7-8A98-DFDD-105AD1B67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247" y="2747645"/>
            <a:ext cx="5486400" cy="5486400"/>
          </a:xfrm>
          <a:prstGeom prst="rect">
            <a:avLst/>
          </a:prstGeom>
        </p:spPr>
      </p:pic>
      <p:pic>
        <p:nvPicPr>
          <p:cNvPr id="4" name="Picture 3" descr="A person wearing glasses and a necklace&#10;&#10;Description automatically generated">
            <a:extLst>
              <a:ext uri="{FF2B5EF4-FFF2-40B4-BE49-F238E27FC236}">
                <a16:creationId xmlns:a16="http://schemas.microsoft.com/office/drawing/2014/main" id="{C52F0832-DD25-7653-021C-AE5DEB3B89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5356" y="2746375"/>
            <a:ext cx="5486400" cy="5486400"/>
          </a:xfrm>
          <a:prstGeom prst="rect">
            <a:avLst/>
          </a:prstGeom>
          <a:solidFill>
            <a:srgbClr val="DA85B8"/>
          </a:solidFill>
        </p:spPr>
      </p:pic>
    </p:spTree>
    <p:extLst>
      <p:ext uri="{BB962C8B-B14F-4D97-AF65-F5344CB8AC3E}">
        <p14:creationId xmlns:p14="http://schemas.microsoft.com/office/powerpoint/2010/main" val="405692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E9CDE">
            <a:alpha val="0"/>
          </a:srgb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44314CE8-523A-37EC-D363-CC2E194219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E9CDE"/>
          </a:solidFill>
        </p:spPr>
        <p:txBody>
          <a:bodyPr wrap="square" lIns="0" tIns="0" rIns="0" bIns="0" rtlCol="0"/>
          <a:lstStyle/>
          <a:p>
            <a:endParaRPr/>
          </a:p>
        </p:txBody>
      </p:sp>
      <p:pic>
        <p:nvPicPr>
          <p:cNvPr id="8" name="object 3">
            <a:extLst>
              <a:ext uri="{FF2B5EF4-FFF2-40B4-BE49-F238E27FC236}">
                <a16:creationId xmlns:a16="http://schemas.microsoft.com/office/drawing/2014/main" id="{F7298E50-4C6E-1844-984F-2B30F366AA71}"/>
              </a:ext>
            </a:extLst>
          </p:cNvPr>
          <p:cNvPicPr/>
          <p:nvPr/>
        </p:nvPicPr>
        <p:blipFill>
          <a:blip r:embed="rId2">
            <a:extLst>
              <a:ext uri="{28A0092B-C50C-407E-A947-70E740481C1C}">
                <a14:useLocalDpi xmlns:a14="http://schemas.microsoft.com/office/drawing/2010/main" val="0"/>
              </a:ext>
            </a:extLst>
          </a:blip>
          <a:srcRect t="1864" b="1864"/>
          <a:stretch/>
        </p:blipFill>
        <p:spPr>
          <a:xfrm>
            <a:off x="831850" y="663575"/>
            <a:ext cx="18440400" cy="99822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C8E03510-5AD3-2AEC-CBC9-5387B1AF5449}"/>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E9CDE"/>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B37318DB-C44D-C196-B8DE-930DB7D71B9C}"/>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25E299CD-8624-C2E1-2928-37090DE8578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C6A4420C-F4E2-5FDA-1D43-83E925F11164}"/>
              </a:ext>
            </a:extLst>
          </p:cNvPr>
          <p:cNvSpPr/>
          <p:nvPr/>
        </p:nvSpPr>
        <p:spPr>
          <a:xfrm>
            <a:off x="5316439"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08CC42B0-614B-1C51-10FF-BF125FDC5E49}"/>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AB703E7B-4C31-B3E9-B88F-D95F2815AA68}"/>
              </a:ext>
            </a:extLst>
          </p:cNvPr>
          <p:cNvSpPr txBox="1">
            <a:spLocks/>
          </p:cNvSpPr>
          <p:nvPr/>
        </p:nvSpPr>
        <p:spPr>
          <a:xfrm>
            <a:off x="3585812" y="2327153"/>
            <a:ext cx="4586857"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E9CDE"/>
                </a:solidFill>
                <a:latin typeface="NotoSans-Black"/>
                <a:cs typeface="NotoSans-Black"/>
              </a:rPr>
              <a:t>CRAIG GROESCHEL </a:t>
            </a:r>
          </a:p>
        </p:txBody>
      </p:sp>
      <p:sp>
        <p:nvSpPr>
          <p:cNvPr id="12" name="object 11">
            <a:extLst>
              <a:ext uri="{FF2B5EF4-FFF2-40B4-BE49-F238E27FC236}">
                <a16:creationId xmlns:a16="http://schemas.microsoft.com/office/drawing/2014/main" id="{D3D7C22B-A63E-936B-282A-ACCF8E9F315D}"/>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sz="2500" b="1" dirty="0">
                <a:solidFill>
                  <a:schemeClr val="bg1"/>
                </a:solidFill>
                <a:latin typeface="NotoSans-Black"/>
                <a:cs typeface="NotoSans-Black"/>
              </a:rPr>
              <a:t>THE</a:t>
            </a:r>
            <a:r>
              <a:rPr sz="2500" b="1" spc="190" dirty="0">
                <a:solidFill>
                  <a:schemeClr val="bg1"/>
                </a:solidFill>
                <a:latin typeface="NotoSans-Black"/>
                <a:cs typeface="NotoSans-Black"/>
              </a:rPr>
              <a:t> </a:t>
            </a:r>
            <a:r>
              <a:rPr sz="2500" b="1" spc="50" dirty="0">
                <a:solidFill>
                  <a:schemeClr val="bg1"/>
                </a:solidFill>
                <a:latin typeface="NotoSans-Black"/>
                <a:cs typeface="NotoSans-Black"/>
              </a:rPr>
              <a:t>FUTURE</a:t>
            </a:r>
            <a:r>
              <a:rPr sz="2500" b="1" spc="195" dirty="0">
                <a:solidFill>
                  <a:schemeClr val="bg1"/>
                </a:solidFill>
                <a:latin typeface="NotoSans-Black"/>
                <a:cs typeface="NotoSans-Black"/>
              </a:rPr>
              <a:t> </a:t>
            </a:r>
            <a:r>
              <a:rPr sz="2500" b="1" dirty="0">
                <a:solidFill>
                  <a:schemeClr val="bg1"/>
                </a:solidFill>
                <a:latin typeface="NotoSans-Black"/>
                <a:cs typeface="NotoSans-Black"/>
              </a:rPr>
              <a:t>OF</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LEADERSHIP</a:t>
            </a:r>
            <a:r>
              <a:rPr sz="2500" b="1" spc="195" dirty="0">
                <a:solidFill>
                  <a:schemeClr val="bg1"/>
                </a:solidFill>
                <a:latin typeface="NotoSans-Black"/>
                <a:cs typeface="NotoSans-Black"/>
              </a:rPr>
              <a:t> </a:t>
            </a:r>
            <a:r>
              <a:rPr sz="2500" b="1" dirty="0">
                <a:solidFill>
                  <a:schemeClr val="bg1"/>
                </a:solidFill>
                <a:latin typeface="NotoSans-Black"/>
                <a:cs typeface="NotoSans-Black"/>
              </a:rPr>
              <a:t>IS</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TRUST</a:t>
            </a:r>
            <a:endParaRPr sz="2500" dirty="0">
              <a:solidFill>
                <a:schemeClr val="bg1"/>
              </a:solidFill>
              <a:latin typeface="NotoSans-Black"/>
              <a:cs typeface="NotoSans-Black"/>
            </a:endParaRPr>
          </a:p>
        </p:txBody>
      </p:sp>
      <p:sp>
        <p:nvSpPr>
          <p:cNvPr id="10" name="object 23">
            <a:extLst>
              <a:ext uri="{FF2B5EF4-FFF2-40B4-BE49-F238E27FC236}">
                <a16:creationId xmlns:a16="http://schemas.microsoft.com/office/drawing/2014/main" id="{E75F0536-8F49-13B3-2AFC-64BB862631FD}"/>
              </a:ext>
            </a:extLst>
          </p:cNvPr>
          <p:cNvSpPr txBox="1"/>
          <p:nvPr/>
        </p:nvSpPr>
        <p:spPr>
          <a:xfrm>
            <a:off x="3256915" y="4922715"/>
            <a:ext cx="13590270" cy="267156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Based on your answers, how do you perceive your team’s trust in you?</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8007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A85B8"/>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10" name="object 5">
            <a:extLst>
              <a:ext uri="{FF2B5EF4-FFF2-40B4-BE49-F238E27FC236}">
                <a16:creationId xmlns:a16="http://schemas.microsoft.com/office/drawing/2014/main" id="{609EFB9C-2F23-529E-3870-B877529363AE}"/>
              </a:ext>
            </a:extLst>
          </p:cNvPr>
          <p:cNvSpPr/>
          <p:nvPr/>
        </p:nvSpPr>
        <p:spPr>
          <a:xfrm>
            <a:off x="2051050" y="1692275"/>
            <a:ext cx="16306800" cy="79248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DA85B8"/>
          </a:solidFill>
          <a:effectLst>
            <a:outerShdw blurRad="419857" sx="102000" sy="102000" algn="ctr" rotWithShape="0">
              <a:prstClr val="black">
                <a:alpha val="40000"/>
              </a:prstClr>
            </a:outerShdw>
          </a:effectLst>
        </p:spPr>
        <p:txBody>
          <a:bodyPr wrap="square" lIns="0" tIns="0" rIns="0" bIns="0" rtlCol="0"/>
          <a:lstStyle/>
          <a:p>
            <a:pPr marL="12700" algn="r">
              <a:lnSpc>
                <a:spcPct val="100000"/>
              </a:lnSpc>
              <a:spcBef>
                <a:spcPts val="100"/>
              </a:spcBef>
            </a:pPr>
            <a:endParaRPr lang="en-ZA" sz="1800" b="1" dirty="0">
              <a:solidFill>
                <a:schemeClr val="bg1"/>
              </a:solidFill>
              <a:latin typeface="NotoSans-Black"/>
              <a:cs typeface="NotoSans-Black"/>
            </a:endParaRPr>
          </a:p>
        </p:txBody>
      </p:sp>
      <p:sp>
        <p:nvSpPr>
          <p:cNvPr id="2" name="object 5">
            <a:extLst>
              <a:ext uri="{FF2B5EF4-FFF2-40B4-BE49-F238E27FC236}">
                <a16:creationId xmlns:a16="http://schemas.microsoft.com/office/drawing/2014/main" id="{BFC3A5AC-4A5B-2DCD-7B58-F22C36D70F66}"/>
              </a:ext>
            </a:extLst>
          </p:cNvPr>
          <p:cNvSpPr/>
          <p:nvPr/>
        </p:nvSpPr>
        <p:spPr>
          <a:xfrm>
            <a:off x="2051050" y="2301875"/>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5" name="object 6">
            <a:extLst>
              <a:ext uri="{FF2B5EF4-FFF2-40B4-BE49-F238E27FC236}">
                <a16:creationId xmlns:a16="http://schemas.microsoft.com/office/drawing/2014/main" id="{A2689187-DFCF-F2D2-FCB0-743B311E5F1D}"/>
              </a:ext>
            </a:extLst>
          </p:cNvPr>
          <p:cNvSpPr/>
          <p:nvPr/>
        </p:nvSpPr>
        <p:spPr>
          <a:xfrm>
            <a:off x="2051050" y="2128467"/>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6" name="object 7">
            <a:extLst>
              <a:ext uri="{FF2B5EF4-FFF2-40B4-BE49-F238E27FC236}">
                <a16:creationId xmlns:a16="http://schemas.microsoft.com/office/drawing/2014/main" id="{A8F001DC-A0E7-F225-3D2E-86706469510F}"/>
              </a:ext>
            </a:extLst>
          </p:cNvPr>
          <p:cNvSpPr/>
          <p:nvPr/>
        </p:nvSpPr>
        <p:spPr>
          <a:xfrm>
            <a:off x="6013450" y="3110919"/>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7" name="object 8">
            <a:extLst>
              <a:ext uri="{FF2B5EF4-FFF2-40B4-BE49-F238E27FC236}">
                <a16:creationId xmlns:a16="http://schemas.microsoft.com/office/drawing/2014/main" id="{25F12ECE-50B8-5406-82F2-F70AA0373EC4}"/>
              </a:ext>
            </a:extLst>
          </p:cNvPr>
          <p:cNvSpPr/>
          <p:nvPr/>
        </p:nvSpPr>
        <p:spPr>
          <a:xfrm>
            <a:off x="3037512" y="2302718"/>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8" name="object 9">
            <a:extLst>
              <a:ext uri="{FF2B5EF4-FFF2-40B4-BE49-F238E27FC236}">
                <a16:creationId xmlns:a16="http://schemas.microsoft.com/office/drawing/2014/main" id="{24065B95-5A0D-359A-5463-541015069618}"/>
              </a:ext>
            </a:extLst>
          </p:cNvPr>
          <p:cNvSpPr txBox="1">
            <a:spLocks/>
          </p:cNvSpPr>
          <p:nvPr/>
        </p:nvSpPr>
        <p:spPr>
          <a:xfrm>
            <a:off x="3867655" y="2306145"/>
            <a:ext cx="4355596"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DA85B8"/>
                </a:solidFill>
                <a:latin typeface="NotoSans-Black"/>
                <a:cs typeface="NotoSans-Black"/>
              </a:rPr>
              <a:t>OLIVIA</a:t>
            </a:r>
            <a:r>
              <a:rPr lang="en-ZA" sz="3550" dirty="0">
                <a:solidFill>
                  <a:srgbClr val="F2B80B"/>
                </a:solidFill>
                <a:latin typeface="NotoSans-Black"/>
                <a:cs typeface="NotoSans-Black"/>
              </a:rPr>
              <a:t> </a:t>
            </a:r>
            <a:r>
              <a:rPr lang="en-ZA" sz="3550" dirty="0">
                <a:solidFill>
                  <a:srgbClr val="DA85B8"/>
                </a:solidFill>
                <a:latin typeface="NotoSans-Black"/>
                <a:cs typeface="NotoSans-Black"/>
              </a:rPr>
              <a:t>AMARTEY</a:t>
            </a:r>
          </a:p>
        </p:txBody>
      </p:sp>
      <p:sp>
        <p:nvSpPr>
          <p:cNvPr id="29" name="TextBox 28">
            <a:extLst>
              <a:ext uri="{FF2B5EF4-FFF2-40B4-BE49-F238E27FC236}">
                <a16:creationId xmlns:a16="http://schemas.microsoft.com/office/drawing/2014/main" id="{8A0521CB-2688-8135-C735-03DD96C6A230}"/>
              </a:ext>
            </a:extLst>
          </p:cNvPr>
          <p:cNvSpPr txBox="1"/>
          <p:nvPr/>
        </p:nvSpPr>
        <p:spPr>
          <a:xfrm>
            <a:off x="7766050" y="2331083"/>
            <a:ext cx="10058400" cy="369332"/>
          </a:xfrm>
          <a:prstGeom prst="rect">
            <a:avLst/>
          </a:prstGeom>
          <a:noFill/>
        </p:spPr>
        <p:txBody>
          <a:bodyPr wrap="square">
            <a:spAutoFit/>
          </a:bodyPr>
          <a:lstStyle/>
          <a:p>
            <a:pPr marL="12700" algn="r">
              <a:lnSpc>
                <a:spcPct val="100000"/>
              </a:lnSpc>
              <a:spcBef>
                <a:spcPts val="100"/>
              </a:spcBef>
            </a:pPr>
            <a:r>
              <a:rPr lang="en-ZA" sz="1800" b="1" dirty="0">
                <a:solidFill>
                  <a:schemeClr val="bg1"/>
                </a:solidFill>
                <a:latin typeface="NotoSans-Black"/>
                <a:cs typeface="NotoSans-Black"/>
              </a:rPr>
              <a:t>COURAGEOUS LEADERSHIP : LESSONS LEARNED IN THE CRUCIBLE</a:t>
            </a:r>
          </a:p>
        </p:txBody>
      </p:sp>
      <p:sp>
        <p:nvSpPr>
          <p:cNvPr id="31" name="TextBox 30">
            <a:extLst>
              <a:ext uri="{FF2B5EF4-FFF2-40B4-BE49-F238E27FC236}">
                <a16:creationId xmlns:a16="http://schemas.microsoft.com/office/drawing/2014/main" id="{F30B0FB1-98EE-DA08-3FF3-4E5E2B052021}"/>
              </a:ext>
            </a:extLst>
          </p:cNvPr>
          <p:cNvSpPr txBox="1"/>
          <p:nvPr/>
        </p:nvSpPr>
        <p:spPr>
          <a:xfrm>
            <a:off x="3424237" y="4776796"/>
            <a:ext cx="13560425" cy="2763898"/>
          </a:xfrm>
          <a:prstGeom prst="rect">
            <a:avLst/>
          </a:prstGeom>
          <a:noFill/>
        </p:spPr>
        <p:txBody>
          <a:bodyPr wrap="square">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Drawing upon your own experience, what would be YOUR definition of a courageous leader/ courageous leadership?</a:t>
            </a:r>
          </a:p>
        </p:txBody>
      </p:sp>
    </p:spTree>
    <p:extLst>
      <p:ext uri="{BB962C8B-B14F-4D97-AF65-F5344CB8AC3E}">
        <p14:creationId xmlns:p14="http://schemas.microsoft.com/office/powerpoint/2010/main" val="39691700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A85B8"/>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10" name="object 5">
            <a:extLst>
              <a:ext uri="{FF2B5EF4-FFF2-40B4-BE49-F238E27FC236}">
                <a16:creationId xmlns:a16="http://schemas.microsoft.com/office/drawing/2014/main" id="{609EFB9C-2F23-529E-3870-B877529363AE}"/>
              </a:ext>
            </a:extLst>
          </p:cNvPr>
          <p:cNvSpPr/>
          <p:nvPr/>
        </p:nvSpPr>
        <p:spPr>
          <a:xfrm>
            <a:off x="2051050" y="1692275"/>
            <a:ext cx="16306800" cy="79248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DA85B8"/>
          </a:solidFill>
          <a:effectLst>
            <a:outerShdw blurRad="419857" sx="102000" sy="102000" algn="ctr" rotWithShape="0">
              <a:prstClr val="black">
                <a:alpha val="40000"/>
              </a:prstClr>
            </a:outerShdw>
          </a:effectLst>
        </p:spPr>
        <p:txBody>
          <a:bodyPr wrap="square" lIns="0" tIns="0" rIns="0" bIns="0" rtlCol="0"/>
          <a:lstStyle/>
          <a:p>
            <a:pPr marL="12700" algn="r">
              <a:lnSpc>
                <a:spcPct val="100000"/>
              </a:lnSpc>
              <a:spcBef>
                <a:spcPts val="100"/>
              </a:spcBef>
            </a:pPr>
            <a:endParaRPr lang="en-ZA" sz="1800" b="1" dirty="0">
              <a:solidFill>
                <a:schemeClr val="bg1"/>
              </a:solidFill>
              <a:latin typeface="NotoSans-Black"/>
              <a:cs typeface="NotoSans-Black"/>
            </a:endParaRPr>
          </a:p>
        </p:txBody>
      </p:sp>
      <p:sp>
        <p:nvSpPr>
          <p:cNvPr id="2" name="object 5">
            <a:extLst>
              <a:ext uri="{FF2B5EF4-FFF2-40B4-BE49-F238E27FC236}">
                <a16:creationId xmlns:a16="http://schemas.microsoft.com/office/drawing/2014/main" id="{BFC3A5AC-4A5B-2DCD-7B58-F22C36D70F66}"/>
              </a:ext>
            </a:extLst>
          </p:cNvPr>
          <p:cNvSpPr/>
          <p:nvPr/>
        </p:nvSpPr>
        <p:spPr>
          <a:xfrm>
            <a:off x="2051050" y="2301875"/>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5" name="object 6">
            <a:extLst>
              <a:ext uri="{FF2B5EF4-FFF2-40B4-BE49-F238E27FC236}">
                <a16:creationId xmlns:a16="http://schemas.microsoft.com/office/drawing/2014/main" id="{A2689187-DFCF-F2D2-FCB0-743B311E5F1D}"/>
              </a:ext>
            </a:extLst>
          </p:cNvPr>
          <p:cNvSpPr/>
          <p:nvPr/>
        </p:nvSpPr>
        <p:spPr>
          <a:xfrm>
            <a:off x="2051050" y="2128467"/>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6" name="object 7">
            <a:extLst>
              <a:ext uri="{FF2B5EF4-FFF2-40B4-BE49-F238E27FC236}">
                <a16:creationId xmlns:a16="http://schemas.microsoft.com/office/drawing/2014/main" id="{A8F001DC-A0E7-F225-3D2E-86706469510F}"/>
              </a:ext>
            </a:extLst>
          </p:cNvPr>
          <p:cNvSpPr/>
          <p:nvPr/>
        </p:nvSpPr>
        <p:spPr>
          <a:xfrm>
            <a:off x="6013450" y="3110919"/>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7" name="object 8">
            <a:extLst>
              <a:ext uri="{FF2B5EF4-FFF2-40B4-BE49-F238E27FC236}">
                <a16:creationId xmlns:a16="http://schemas.microsoft.com/office/drawing/2014/main" id="{25F12ECE-50B8-5406-82F2-F70AA0373EC4}"/>
              </a:ext>
            </a:extLst>
          </p:cNvPr>
          <p:cNvSpPr/>
          <p:nvPr/>
        </p:nvSpPr>
        <p:spPr>
          <a:xfrm>
            <a:off x="3037512" y="2302718"/>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8" name="object 9">
            <a:extLst>
              <a:ext uri="{FF2B5EF4-FFF2-40B4-BE49-F238E27FC236}">
                <a16:creationId xmlns:a16="http://schemas.microsoft.com/office/drawing/2014/main" id="{24065B95-5A0D-359A-5463-541015069618}"/>
              </a:ext>
            </a:extLst>
          </p:cNvPr>
          <p:cNvSpPr txBox="1">
            <a:spLocks/>
          </p:cNvSpPr>
          <p:nvPr/>
        </p:nvSpPr>
        <p:spPr>
          <a:xfrm>
            <a:off x="3867655" y="2306145"/>
            <a:ext cx="4355596"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DA85B8"/>
                </a:solidFill>
                <a:latin typeface="NotoSans-Black"/>
                <a:cs typeface="NotoSans-Black"/>
              </a:rPr>
              <a:t>OLIVIA</a:t>
            </a:r>
            <a:r>
              <a:rPr lang="en-ZA" sz="3550" dirty="0">
                <a:solidFill>
                  <a:srgbClr val="F2B80B"/>
                </a:solidFill>
                <a:latin typeface="NotoSans-Black"/>
                <a:cs typeface="NotoSans-Black"/>
              </a:rPr>
              <a:t> </a:t>
            </a:r>
            <a:r>
              <a:rPr lang="en-ZA" sz="3550" dirty="0">
                <a:solidFill>
                  <a:srgbClr val="DA85B8"/>
                </a:solidFill>
                <a:latin typeface="NotoSans-Black"/>
                <a:cs typeface="NotoSans-Black"/>
              </a:rPr>
              <a:t>AMARTEY</a:t>
            </a:r>
          </a:p>
        </p:txBody>
      </p:sp>
      <p:sp>
        <p:nvSpPr>
          <p:cNvPr id="29" name="TextBox 28">
            <a:extLst>
              <a:ext uri="{FF2B5EF4-FFF2-40B4-BE49-F238E27FC236}">
                <a16:creationId xmlns:a16="http://schemas.microsoft.com/office/drawing/2014/main" id="{8A0521CB-2688-8135-C735-03DD96C6A230}"/>
              </a:ext>
            </a:extLst>
          </p:cNvPr>
          <p:cNvSpPr txBox="1"/>
          <p:nvPr/>
        </p:nvSpPr>
        <p:spPr>
          <a:xfrm>
            <a:off x="7766050" y="2331083"/>
            <a:ext cx="10058400" cy="369332"/>
          </a:xfrm>
          <a:prstGeom prst="rect">
            <a:avLst/>
          </a:prstGeom>
          <a:noFill/>
        </p:spPr>
        <p:txBody>
          <a:bodyPr wrap="square">
            <a:spAutoFit/>
          </a:bodyPr>
          <a:lstStyle/>
          <a:p>
            <a:pPr marL="12700" algn="r">
              <a:lnSpc>
                <a:spcPct val="100000"/>
              </a:lnSpc>
              <a:spcBef>
                <a:spcPts val="100"/>
              </a:spcBef>
            </a:pPr>
            <a:r>
              <a:rPr lang="en-ZA" sz="1800" b="1" dirty="0">
                <a:solidFill>
                  <a:schemeClr val="bg1"/>
                </a:solidFill>
                <a:latin typeface="NotoSans-Black"/>
                <a:cs typeface="NotoSans-Black"/>
              </a:rPr>
              <a:t>COURAGEOUS LEADERSHIP : LESSONS LEARNED IN THE CRUCIBLE</a:t>
            </a:r>
          </a:p>
        </p:txBody>
      </p:sp>
      <p:sp>
        <p:nvSpPr>
          <p:cNvPr id="31" name="TextBox 30">
            <a:extLst>
              <a:ext uri="{FF2B5EF4-FFF2-40B4-BE49-F238E27FC236}">
                <a16:creationId xmlns:a16="http://schemas.microsoft.com/office/drawing/2014/main" id="{F30B0FB1-98EE-DA08-3FF3-4E5E2B052021}"/>
              </a:ext>
            </a:extLst>
          </p:cNvPr>
          <p:cNvSpPr txBox="1"/>
          <p:nvPr/>
        </p:nvSpPr>
        <p:spPr>
          <a:xfrm>
            <a:off x="3407717" y="4566039"/>
            <a:ext cx="14000163" cy="1840568"/>
          </a:xfrm>
          <a:prstGeom prst="rect">
            <a:avLst/>
          </a:prstGeom>
          <a:noFill/>
        </p:spPr>
        <p:txBody>
          <a:bodyPr wrap="square">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You may be familiar with the popular saying “fake it till you make it”. Can one fake courageous leadership? </a:t>
            </a:r>
          </a:p>
        </p:txBody>
      </p:sp>
    </p:spTree>
    <p:extLst>
      <p:ext uri="{BB962C8B-B14F-4D97-AF65-F5344CB8AC3E}">
        <p14:creationId xmlns:p14="http://schemas.microsoft.com/office/powerpoint/2010/main" val="641138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A85B8"/>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10" name="object 5">
            <a:extLst>
              <a:ext uri="{FF2B5EF4-FFF2-40B4-BE49-F238E27FC236}">
                <a16:creationId xmlns:a16="http://schemas.microsoft.com/office/drawing/2014/main" id="{609EFB9C-2F23-529E-3870-B877529363AE}"/>
              </a:ext>
            </a:extLst>
          </p:cNvPr>
          <p:cNvSpPr/>
          <p:nvPr/>
        </p:nvSpPr>
        <p:spPr>
          <a:xfrm>
            <a:off x="2051050" y="1692275"/>
            <a:ext cx="16306800" cy="79248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DA85B8"/>
          </a:solidFill>
          <a:effectLst>
            <a:outerShdw blurRad="419857" sx="102000" sy="102000" algn="ctr" rotWithShape="0">
              <a:prstClr val="black">
                <a:alpha val="40000"/>
              </a:prstClr>
            </a:outerShdw>
          </a:effectLst>
        </p:spPr>
        <p:txBody>
          <a:bodyPr wrap="square" lIns="0" tIns="0" rIns="0" bIns="0" rtlCol="0"/>
          <a:lstStyle/>
          <a:p>
            <a:pPr marL="12700" algn="r">
              <a:lnSpc>
                <a:spcPct val="100000"/>
              </a:lnSpc>
              <a:spcBef>
                <a:spcPts val="100"/>
              </a:spcBef>
            </a:pPr>
            <a:endParaRPr lang="en-ZA" sz="1800" b="1" dirty="0">
              <a:solidFill>
                <a:schemeClr val="bg1"/>
              </a:solidFill>
              <a:latin typeface="NotoSans-Black"/>
              <a:cs typeface="NotoSans-Black"/>
            </a:endParaRPr>
          </a:p>
        </p:txBody>
      </p:sp>
      <p:sp>
        <p:nvSpPr>
          <p:cNvPr id="2" name="object 5">
            <a:extLst>
              <a:ext uri="{FF2B5EF4-FFF2-40B4-BE49-F238E27FC236}">
                <a16:creationId xmlns:a16="http://schemas.microsoft.com/office/drawing/2014/main" id="{BFC3A5AC-4A5B-2DCD-7B58-F22C36D70F66}"/>
              </a:ext>
            </a:extLst>
          </p:cNvPr>
          <p:cNvSpPr/>
          <p:nvPr/>
        </p:nvSpPr>
        <p:spPr>
          <a:xfrm>
            <a:off x="2051050" y="2301875"/>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5" name="object 6">
            <a:extLst>
              <a:ext uri="{FF2B5EF4-FFF2-40B4-BE49-F238E27FC236}">
                <a16:creationId xmlns:a16="http://schemas.microsoft.com/office/drawing/2014/main" id="{A2689187-DFCF-F2D2-FCB0-743B311E5F1D}"/>
              </a:ext>
            </a:extLst>
          </p:cNvPr>
          <p:cNvSpPr/>
          <p:nvPr/>
        </p:nvSpPr>
        <p:spPr>
          <a:xfrm>
            <a:off x="2051050" y="2128467"/>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6" name="object 7">
            <a:extLst>
              <a:ext uri="{FF2B5EF4-FFF2-40B4-BE49-F238E27FC236}">
                <a16:creationId xmlns:a16="http://schemas.microsoft.com/office/drawing/2014/main" id="{A8F001DC-A0E7-F225-3D2E-86706469510F}"/>
              </a:ext>
            </a:extLst>
          </p:cNvPr>
          <p:cNvSpPr/>
          <p:nvPr/>
        </p:nvSpPr>
        <p:spPr>
          <a:xfrm>
            <a:off x="6013450" y="3110919"/>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7" name="object 8">
            <a:extLst>
              <a:ext uri="{FF2B5EF4-FFF2-40B4-BE49-F238E27FC236}">
                <a16:creationId xmlns:a16="http://schemas.microsoft.com/office/drawing/2014/main" id="{25F12ECE-50B8-5406-82F2-F70AA0373EC4}"/>
              </a:ext>
            </a:extLst>
          </p:cNvPr>
          <p:cNvSpPr/>
          <p:nvPr/>
        </p:nvSpPr>
        <p:spPr>
          <a:xfrm>
            <a:off x="3037512" y="2302718"/>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8" name="object 9">
            <a:extLst>
              <a:ext uri="{FF2B5EF4-FFF2-40B4-BE49-F238E27FC236}">
                <a16:creationId xmlns:a16="http://schemas.microsoft.com/office/drawing/2014/main" id="{24065B95-5A0D-359A-5463-541015069618}"/>
              </a:ext>
            </a:extLst>
          </p:cNvPr>
          <p:cNvSpPr txBox="1">
            <a:spLocks/>
          </p:cNvSpPr>
          <p:nvPr/>
        </p:nvSpPr>
        <p:spPr>
          <a:xfrm>
            <a:off x="3867655" y="2306145"/>
            <a:ext cx="4355596"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DA85B8"/>
                </a:solidFill>
                <a:latin typeface="NotoSans-Black"/>
                <a:cs typeface="NotoSans-Black"/>
              </a:rPr>
              <a:t>OLIVIA</a:t>
            </a:r>
            <a:r>
              <a:rPr lang="en-ZA" sz="3550" dirty="0">
                <a:solidFill>
                  <a:srgbClr val="F2B80B"/>
                </a:solidFill>
                <a:latin typeface="NotoSans-Black"/>
                <a:cs typeface="NotoSans-Black"/>
              </a:rPr>
              <a:t> </a:t>
            </a:r>
            <a:r>
              <a:rPr lang="en-ZA" sz="3550" dirty="0">
                <a:solidFill>
                  <a:srgbClr val="DA85B8"/>
                </a:solidFill>
                <a:latin typeface="NotoSans-Black"/>
                <a:cs typeface="NotoSans-Black"/>
              </a:rPr>
              <a:t>AMARTEY</a:t>
            </a:r>
          </a:p>
        </p:txBody>
      </p:sp>
      <p:sp>
        <p:nvSpPr>
          <p:cNvPr id="29" name="TextBox 28">
            <a:extLst>
              <a:ext uri="{FF2B5EF4-FFF2-40B4-BE49-F238E27FC236}">
                <a16:creationId xmlns:a16="http://schemas.microsoft.com/office/drawing/2014/main" id="{8A0521CB-2688-8135-C735-03DD96C6A230}"/>
              </a:ext>
            </a:extLst>
          </p:cNvPr>
          <p:cNvSpPr txBox="1"/>
          <p:nvPr/>
        </p:nvSpPr>
        <p:spPr>
          <a:xfrm>
            <a:off x="7766050" y="2331083"/>
            <a:ext cx="10058400" cy="369332"/>
          </a:xfrm>
          <a:prstGeom prst="rect">
            <a:avLst/>
          </a:prstGeom>
          <a:noFill/>
        </p:spPr>
        <p:txBody>
          <a:bodyPr wrap="square">
            <a:spAutoFit/>
          </a:bodyPr>
          <a:lstStyle/>
          <a:p>
            <a:pPr marL="12700" algn="r">
              <a:lnSpc>
                <a:spcPct val="100000"/>
              </a:lnSpc>
              <a:spcBef>
                <a:spcPts val="100"/>
              </a:spcBef>
            </a:pPr>
            <a:r>
              <a:rPr lang="en-ZA" sz="1800" b="1" dirty="0">
                <a:solidFill>
                  <a:schemeClr val="bg1"/>
                </a:solidFill>
                <a:latin typeface="NotoSans-Black"/>
                <a:cs typeface="NotoSans-Black"/>
              </a:rPr>
              <a:t>COURAGEOUS LEADERSHIP : LESSONS LEARNED IN THE CRUCIBLE</a:t>
            </a:r>
          </a:p>
        </p:txBody>
      </p:sp>
      <p:sp>
        <p:nvSpPr>
          <p:cNvPr id="31" name="TextBox 30">
            <a:extLst>
              <a:ext uri="{FF2B5EF4-FFF2-40B4-BE49-F238E27FC236}">
                <a16:creationId xmlns:a16="http://schemas.microsoft.com/office/drawing/2014/main" id="{F30B0FB1-98EE-DA08-3FF3-4E5E2B052021}"/>
              </a:ext>
            </a:extLst>
          </p:cNvPr>
          <p:cNvSpPr txBox="1"/>
          <p:nvPr/>
        </p:nvSpPr>
        <p:spPr>
          <a:xfrm>
            <a:off x="3721735" y="3853466"/>
            <a:ext cx="13560425" cy="4610558"/>
          </a:xfrm>
          <a:prstGeom prst="rect">
            <a:avLst/>
          </a:prstGeom>
          <a:noFill/>
        </p:spPr>
        <p:txBody>
          <a:bodyPr wrap="square">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Reviewing your leadership over the last 12 months and drawing upon the leadership challenges you have faced, give an example where you have led courageously? What did you learn about yourself and/or the people you led, in the process?</a:t>
            </a:r>
          </a:p>
        </p:txBody>
      </p:sp>
    </p:spTree>
    <p:extLst>
      <p:ext uri="{BB962C8B-B14F-4D97-AF65-F5344CB8AC3E}">
        <p14:creationId xmlns:p14="http://schemas.microsoft.com/office/powerpoint/2010/main" val="1371627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DA85B8"/>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10" name="object 5">
            <a:extLst>
              <a:ext uri="{FF2B5EF4-FFF2-40B4-BE49-F238E27FC236}">
                <a16:creationId xmlns:a16="http://schemas.microsoft.com/office/drawing/2014/main" id="{609EFB9C-2F23-529E-3870-B877529363AE}"/>
              </a:ext>
            </a:extLst>
          </p:cNvPr>
          <p:cNvSpPr/>
          <p:nvPr/>
        </p:nvSpPr>
        <p:spPr>
          <a:xfrm>
            <a:off x="2051050" y="1692275"/>
            <a:ext cx="16306800" cy="79248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DA85B8"/>
          </a:solidFill>
          <a:effectLst>
            <a:outerShdw blurRad="419857" sx="102000" sy="102000" algn="ctr" rotWithShape="0">
              <a:prstClr val="black">
                <a:alpha val="40000"/>
              </a:prstClr>
            </a:outerShdw>
          </a:effectLst>
        </p:spPr>
        <p:txBody>
          <a:bodyPr wrap="square" lIns="0" tIns="0" rIns="0" bIns="0" rtlCol="0"/>
          <a:lstStyle/>
          <a:p>
            <a:pPr marL="12700" algn="r">
              <a:lnSpc>
                <a:spcPct val="100000"/>
              </a:lnSpc>
              <a:spcBef>
                <a:spcPts val="100"/>
              </a:spcBef>
            </a:pPr>
            <a:endParaRPr lang="en-ZA" sz="1800" b="1" dirty="0">
              <a:solidFill>
                <a:schemeClr val="bg1"/>
              </a:solidFill>
              <a:latin typeface="NotoSans-Black"/>
              <a:cs typeface="NotoSans-Black"/>
            </a:endParaRPr>
          </a:p>
        </p:txBody>
      </p:sp>
      <p:sp>
        <p:nvSpPr>
          <p:cNvPr id="2" name="object 5">
            <a:extLst>
              <a:ext uri="{FF2B5EF4-FFF2-40B4-BE49-F238E27FC236}">
                <a16:creationId xmlns:a16="http://schemas.microsoft.com/office/drawing/2014/main" id="{BFC3A5AC-4A5B-2DCD-7B58-F22C36D70F66}"/>
              </a:ext>
            </a:extLst>
          </p:cNvPr>
          <p:cNvSpPr/>
          <p:nvPr/>
        </p:nvSpPr>
        <p:spPr>
          <a:xfrm>
            <a:off x="2051050" y="2301875"/>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5" name="object 6">
            <a:extLst>
              <a:ext uri="{FF2B5EF4-FFF2-40B4-BE49-F238E27FC236}">
                <a16:creationId xmlns:a16="http://schemas.microsoft.com/office/drawing/2014/main" id="{A2689187-DFCF-F2D2-FCB0-743B311E5F1D}"/>
              </a:ext>
            </a:extLst>
          </p:cNvPr>
          <p:cNvSpPr/>
          <p:nvPr/>
        </p:nvSpPr>
        <p:spPr>
          <a:xfrm>
            <a:off x="2051050" y="2128467"/>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6" name="object 7">
            <a:extLst>
              <a:ext uri="{FF2B5EF4-FFF2-40B4-BE49-F238E27FC236}">
                <a16:creationId xmlns:a16="http://schemas.microsoft.com/office/drawing/2014/main" id="{A8F001DC-A0E7-F225-3D2E-86706469510F}"/>
              </a:ext>
            </a:extLst>
          </p:cNvPr>
          <p:cNvSpPr/>
          <p:nvPr/>
        </p:nvSpPr>
        <p:spPr>
          <a:xfrm>
            <a:off x="6013450" y="3110919"/>
            <a:ext cx="2209801"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7" name="object 8">
            <a:extLst>
              <a:ext uri="{FF2B5EF4-FFF2-40B4-BE49-F238E27FC236}">
                <a16:creationId xmlns:a16="http://schemas.microsoft.com/office/drawing/2014/main" id="{25F12ECE-50B8-5406-82F2-F70AA0373EC4}"/>
              </a:ext>
            </a:extLst>
          </p:cNvPr>
          <p:cNvSpPr/>
          <p:nvPr/>
        </p:nvSpPr>
        <p:spPr>
          <a:xfrm>
            <a:off x="3037512" y="2302718"/>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8" name="object 9">
            <a:extLst>
              <a:ext uri="{FF2B5EF4-FFF2-40B4-BE49-F238E27FC236}">
                <a16:creationId xmlns:a16="http://schemas.microsoft.com/office/drawing/2014/main" id="{24065B95-5A0D-359A-5463-541015069618}"/>
              </a:ext>
            </a:extLst>
          </p:cNvPr>
          <p:cNvSpPr txBox="1">
            <a:spLocks/>
          </p:cNvSpPr>
          <p:nvPr/>
        </p:nvSpPr>
        <p:spPr>
          <a:xfrm>
            <a:off x="3867655" y="2306145"/>
            <a:ext cx="4355596"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DA85B8"/>
                </a:solidFill>
                <a:latin typeface="NotoSans-Black"/>
                <a:cs typeface="NotoSans-Black"/>
              </a:rPr>
              <a:t>OLIVIA</a:t>
            </a:r>
            <a:r>
              <a:rPr lang="en-ZA" sz="3550" dirty="0">
                <a:solidFill>
                  <a:srgbClr val="F2B80B"/>
                </a:solidFill>
                <a:latin typeface="NotoSans-Black"/>
                <a:cs typeface="NotoSans-Black"/>
              </a:rPr>
              <a:t> </a:t>
            </a:r>
            <a:r>
              <a:rPr lang="en-ZA" sz="3550" dirty="0">
                <a:solidFill>
                  <a:srgbClr val="DA85B8"/>
                </a:solidFill>
                <a:latin typeface="NotoSans-Black"/>
                <a:cs typeface="NotoSans-Black"/>
              </a:rPr>
              <a:t>AMARTEY</a:t>
            </a:r>
          </a:p>
        </p:txBody>
      </p:sp>
      <p:sp>
        <p:nvSpPr>
          <p:cNvPr id="29" name="TextBox 28">
            <a:extLst>
              <a:ext uri="{FF2B5EF4-FFF2-40B4-BE49-F238E27FC236}">
                <a16:creationId xmlns:a16="http://schemas.microsoft.com/office/drawing/2014/main" id="{8A0521CB-2688-8135-C735-03DD96C6A230}"/>
              </a:ext>
            </a:extLst>
          </p:cNvPr>
          <p:cNvSpPr txBox="1"/>
          <p:nvPr/>
        </p:nvSpPr>
        <p:spPr>
          <a:xfrm>
            <a:off x="7766050" y="2331083"/>
            <a:ext cx="10058400" cy="369332"/>
          </a:xfrm>
          <a:prstGeom prst="rect">
            <a:avLst/>
          </a:prstGeom>
          <a:noFill/>
        </p:spPr>
        <p:txBody>
          <a:bodyPr wrap="square">
            <a:spAutoFit/>
          </a:bodyPr>
          <a:lstStyle/>
          <a:p>
            <a:pPr marL="12700" algn="r">
              <a:lnSpc>
                <a:spcPct val="100000"/>
              </a:lnSpc>
              <a:spcBef>
                <a:spcPts val="100"/>
              </a:spcBef>
            </a:pPr>
            <a:r>
              <a:rPr lang="en-ZA" sz="1800" b="1" dirty="0">
                <a:solidFill>
                  <a:schemeClr val="bg1"/>
                </a:solidFill>
                <a:latin typeface="NotoSans-Black"/>
                <a:cs typeface="NotoSans-Black"/>
              </a:rPr>
              <a:t>COURAGEOUS LEADERSHIP : LESSONS LEARNED IN THE CRUCIBLE</a:t>
            </a:r>
          </a:p>
        </p:txBody>
      </p:sp>
      <p:sp>
        <p:nvSpPr>
          <p:cNvPr id="3" name="TextBox 2">
            <a:extLst>
              <a:ext uri="{FF2B5EF4-FFF2-40B4-BE49-F238E27FC236}">
                <a16:creationId xmlns:a16="http://schemas.microsoft.com/office/drawing/2014/main" id="{ABDDD0D4-4EA9-D0E8-3FBA-38FD427B8307}"/>
              </a:ext>
            </a:extLst>
          </p:cNvPr>
          <p:cNvSpPr txBox="1"/>
          <p:nvPr/>
        </p:nvSpPr>
        <p:spPr>
          <a:xfrm>
            <a:off x="8147050" y="4929643"/>
            <a:ext cx="3810000" cy="784830"/>
          </a:xfrm>
          <a:prstGeom prst="rect">
            <a:avLst/>
          </a:prstGeom>
          <a:noFill/>
        </p:spPr>
        <p:txBody>
          <a:bodyPr wrap="square">
            <a:spAutoFit/>
          </a:bodyPr>
          <a:lstStyle/>
          <a:p>
            <a:pPr algn="r"/>
            <a:r>
              <a:rPr lang="en-ZA" sz="4500" b="1" i="1" dirty="0">
                <a:solidFill>
                  <a:schemeClr val="bg1"/>
                </a:solidFill>
                <a:effectLst/>
                <a:latin typeface="Open Sans Condensed Condensed" pitchFamily="2" charset="0"/>
              </a:rPr>
              <a:t>TAKING ACTION</a:t>
            </a:r>
            <a:endParaRPr lang="en-ZA" sz="4500" dirty="0">
              <a:solidFill>
                <a:schemeClr val="bg1"/>
              </a:solidFill>
              <a:effectLst/>
              <a:latin typeface="Open Sans Condensed Condensed" pitchFamily="2" charset="0"/>
            </a:endParaRPr>
          </a:p>
        </p:txBody>
      </p:sp>
      <p:sp>
        <p:nvSpPr>
          <p:cNvPr id="4" name="object 14">
            <a:extLst>
              <a:ext uri="{FF2B5EF4-FFF2-40B4-BE49-F238E27FC236}">
                <a16:creationId xmlns:a16="http://schemas.microsoft.com/office/drawing/2014/main" id="{B7A18F08-ADBA-3353-DCFC-417E1FA408CA}"/>
              </a:ext>
            </a:extLst>
          </p:cNvPr>
          <p:cNvSpPr/>
          <p:nvPr/>
        </p:nvSpPr>
        <p:spPr>
          <a:xfrm>
            <a:off x="9208973" y="4706329"/>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9" name="object 14">
            <a:extLst>
              <a:ext uri="{FF2B5EF4-FFF2-40B4-BE49-F238E27FC236}">
                <a16:creationId xmlns:a16="http://schemas.microsoft.com/office/drawing/2014/main" id="{047C8DD9-1472-AFFB-A439-435B7A179587}"/>
              </a:ext>
            </a:extLst>
          </p:cNvPr>
          <p:cNvSpPr/>
          <p:nvPr/>
        </p:nvSpPr>
        <p:spPr>
          <a:xfrm>
            <a:off x="6089650" y="5807918"/>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Tree>
    <p:extLst>
      <p:ext uri="{BB962C8B-B14F-4D97-AF65-F5344CB8AC3E}">
        <p14:creationId xmlns:p14="http://schemas.microsoft.com/office/powerpoint/2010/main" val="3546272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9CDE">
            <a:alpha val="0"/>
          </a:srgb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44314CE8-523A-37EC-D363-CC2E194219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E9CDE"/>
          </a:solidFill>
        </p:spPr>
        <p:txBody>
          <a:bodyPr wrap="square" lIns="0" tIns="0" rIns="0" bIns="0" rtlCol="0"/>
          <a:lstStyle/>
          <a:p>
            <a:endParaRPr/>
          </a:p>
        </p:txBody>
      </p:sp>
      <p:pic>
        <p:nvPicPr>
          <p:cNvPr id="8" name="object 3">
            <a:extLst>
              <a:ext uri="{FF2B5EF4-FFF2-40B4-BE49-F238E27FC236}">
                <a16:creationId xmlns:a16="http://schemas.microsoft.com/office/drawing/2014/main" id="{F7298E50-4C6E-1844-984F-2B30F366AA71}"/>
              </a:ext>
            </a:extLst>
          </p:cNvPr>
          <p:cNvPicPr/>
          <p:nvPr/>
        </p:nvPicPr>
        <p:blipFill>
          <a:blip r:embed="rId2">
            <a:extLst>
              <a:ext uri="{28A0092B-C50C-407E-A947-70E740481C1C}">
                <a14:useLocalDpi xmlns:a14="http://schemas.microsoft.com/office/drawing/2010/main" val="0"/>
              </a:ext>
            </a:extLst>
          </a:blip>
          <a:srcRect t="1864" b="1864"/>
          <a:stretch/>
        </p:blipFill>
        <p:spPr>
          <a:xfrm>
            <a:off x="831850" y="663575"/>
            <a:ext cx="18440400" cy="99822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C8E03510-5AD3-2AEC-CBC9-5387B1AF5449}"/>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E9CDE"/>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B37318DB-C44D-C196-B8DE-930DB7D71B9C}"/>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25E299CD-8624-C2E1-2928-37090DE8578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C6A4420C-F4E2-5FDA-1D43-83E925F11164}"/>
              </a:ext>
            </a:extLst>
          </p:cNvPr>
          <p:cNvSpPr/>
          <p:nvPr/>
        </p:nvSpPr>
        <p:spPr>
          <a:xfrm>
            <a:off x="5316439"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08CC42B0-614B-1C51-10FF-BF125FDC5E49}"/>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AB703E7B-4C31-B3E9-B88F-D95F2815AA68}"/>
              </a:ext>
            </a:extLst>
          </p:cNvPr>
          <p:cNvSpPr txBox="1">
            <a:spLocks/>
          </p:cNvSpPr>
          <p:nvPr/>
        </p:nvSpPr>
        <p:spPr>
          <a:xfrm>
            <a:off x="3585812" y="2327153"/>
            <a:ext cx="4586857"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E9CDE"/>
                </a:solidFill>
                <a:latin typeface="NotoSans-Black"/>
                <a:cs typeface="NotoSans-Black"/>
              </a:rPr>
              <a:t>CRAIG GROESCHEL </a:t>
            </a:r>
          </a:p>
        </p:txBody>
      </p:sp>
      <p:sp>
        <p:nvSpPr>
          <p:cNvPr id="12" name="object 11">
            <a:extLst>
              <a:ext uri="{FF2B5EF4-FFF2-40B4-BE49-F238E27FC236}">
                <a16:creationId xmlns:a16="http://schemas.microsoft.com/office/drawing/2014/main" id="{D3D7C22B-A63E-936B-282A-ACCF8E9F315D}"/>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sz="2500" b="1" dirty="0">
                <a:solidFill>
                  <a:schemeClr val="bg1"/>
                </a:solidFill>
                <a:latin typeface="NotoSans-Black"/>
                <a:cs typeface="NotoSans-Black"/>
              </a:rPr>
              <a:t>THE</a:t>
            </a:r>
            <a:r>
              <a:rPr sz="2500" b="1" spc="190" dirty="0">
                <a:solidFill>
                  <a:schemeClr val="bg1"/>
                </a:solidFill>
                <a:latin typeface="NotoSans-Black"/>
                <a:cs typeface="NotoSans-Black"/>
              </a:rPr>
              <a:t> </a:t>
            </a:r>
            <a:r>
              <a:rPr sz="2500" b="1" spc="50" dirty="0">
                <a:solidFill>
                  <a:schemeClr val="bg1"/>
                </a:solidFill>
                <a:latin typeface="NotoSans-Black"/>
                <a:cs typeface="NotoSans-Black"/>
              </a:rPr>
              <a:t>FUTURE</a:t>
            </a:r>
            <a:r>
              <a:rPr sz="2500" b="1" spc="195" dirty="0">
                <a:solidFill>
                  <a:schemeClr val="bg1"/>
                </a:solidFill>
                <a:latin typeface="NotoSans-Black"/>
                <a:cs typeface="NotoSans-Black"/>
              </a:rPr>
              <a:t> </a:t>
            </a:r>
            <a:r>
              <a:rPr sz="2500" b="1" dirty="0">
                <a:solidFill>
                  <a:schemeClr val="bg1"/>
                </a:solidFill>
                <a:latin typeface="NotoSans-Black"/>
                <a:cs typeface="NotoSans-Black"/>
              </a:rPr>
              <a:t>OF</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LEADERSHIP</a:t>
            </a:r>
            <a:r>
              <a:rPr sz="2500" b="1" spc="195" dirty="0">
                <a:solidFill>
                  <a:schemeClr val="bg1"/>
                </a:solidFill>
                <a:latin typeface="NotoSans-Black"/>
                <a:cs typeface="NotoSans-Black"/>
              </a:rPr>
              <a:t> </a:t>
            </a:r>
            <a:r>
              <a:rPr sz="2500" b="1" dirty="0">
                <a:solidFill>
                  <a:schemeClr val="bg1"/>
                </a:solidFill>
                <a:latin typeface="NotoSans-Black"/>
                <a:cs typeface="NotoSans-Black"/>
              </a:rPr>
              <a:t>IS</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TRUST</a:t>
            </a:r>
            <a:endParaRPr sz="2500" dirty="0">
              <a:solidFill>
                <a:schemeClr val="bg1"/>
              </a:solidFill>
              <a:latin typeface="NotoSans-Black"/>
              <a:cs typeface="NotoSans-Black"/>
            </a:endParaRPr>
          </a:p>
        </p:txBody>
      </p:sp>
      <p:sp>
        <p:nvSpPr>
          <p:cNvPr id="10" name="object 23">
            <a:extLst>
              <a:ext uri="{FF2B5EF4-FFF2-40B4-BE49-F238E27FC236}">
                <a16:creationId xmlns:a16="http://schemas.microsoft.com/office/drawing/2014/main" id="{0FCE3D20-2278-EF26-FE02-26A28946BFF3}"/>
              </a:ext>
            </a:extLst>
          </p:cNvPr>
          <p:cNvSpPr txBox="1"/>
          <p:nvPr/>
        </p:nvSpPr>
        <p:spPr>
          <a:xfrm>
            <a:off x="3256915" y="4922715"/>
            <a:ext cx="13590270" cy="267156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Which of the three trust factors do you consider crucial to develop at this time?</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4671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9CDE">
            <a:alpha val="0"/>
          </a:srgb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44314CE8-523A-37EC-D363-CC2E194219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E9CDE"/>
          </a:solidFill>
        </p:spPr>
        <p:txBody>
          <a:bodyPr wrap="square" lIns="0" tIns="0" rIns="0" bIns="0" rtlCol="0"/>
          <a:lstStyle/>
          <a:p>
            <a:endParaRPr/>
          </a:p>
        </p:txBody>
      </p:sp>
      <p:pic>
        <p:nvPicPr>
          <p:cNvPr id="8" name="object 3">
            <a:extLst>
              <a:ext uri="{FF2B5EF4-FFF2-40B4-BE49-F238E27FC236}">
                <a16:creationId xmlns:a16="http://schemas.microsoft.com/office/drawing/2014/main" id="{F7298E50-4C6E-1844-984F-2B30F366AA71}"/>
              </a:ext>
            </a:extLst>
          </p:cNvPr>
          <p:cNvPicPr/>
          <p:nvPr/>
        </p:nvPicPr>
        <p:blipFill>
          <a:blip r:embed="rId2">
            <a:extLst>
              <a:ext uri="{28A0092B-C50C-407E-A947-70E740481C1C}">
                <a14:useLocalDpi xmlns:a14="http://schemas.microsoft.com/office/drawing/2010/main" val="0"/>
              </a:ext>
            </a:extLst>
          </a:blip>
          <a:srcRect t="1864" b="1864"/>
          <a:stretch/>
        </p:blipFill>
        <p:spPr>
          <a:xfrm>
            <a:off x="831850" y="663575"/>
            <a:ext cx="18440400" cy="99822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C8E03510-5AD3-2AEC-CBC9-5387B1AF5449}"/>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E9CDE"/>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B37318DB-C44D-C196-B8DE-930DB7D71B9C}"/>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25E299CD-8624-C2E1-2928-37090DE8578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C6A4420C-F4E2-5FDA-1D43-83E925F11164}"/>
              </a:ext>
            </a:extLst>
          </p:cNvPr>
          <p:cNvSpPr/>
          <p:nvPr/>
        </p:nvSpPr>
        <p:spPr>
          <a:xfrm>
            <a:off x="5316439"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08CC42B0-614B-1C51-10FF-BF125FDC5E49}"/>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AB703E7B-4C31-B3E9-B88F-D95F2815AA68}"/>
              </a:ext>
            </a:extLst>
          </p:cNvPr>
          <p:cNvSpPr txBox="1">
            <a:spLocks/>
          </p:cNvSpPr>
          <p:nvPr/>
        </p:nvSpPr>
        <p:spPr>
          <a:xfrm>
            <a:off x="3585812" y="2327153"/>
            <a:ext cx="4586857"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E9CDE"/>
                </a:solidFill>
                <a:latin typeface="NotoSans-Black"/>
                <a:cs typeface="NotoSans-Black"/>
              </a:rPr>
              <a:t>CRAIG GROESCHEL </a:t>
            </a:r>
          </a:p>
        </p:txBody>
      </p:sp>
      <p:sp>
        <p:nvSpPr>
          <p:cNvPr id="12" name="object 11">
            <a:extLst>
              <a:ext uri="{FF2B5EF4-FFF2-40B4-BE49-F238E27FC236}">
                <a16:creationId xmlns:a16="http://schemas.microsoft.com/office/drawing/2014/main" id="{D3D7C22B-A63E-936B-282A-ACCF8E9F315D}"/>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sz="2500" b="1" dirty="0">
                <a:solidFill>
                  <a:schemeClr val="bg1"/>
                </a:solidFill>
                <a:latin typeface="NotoSans-Black"/>
                <a:cs typeface="NotoSans-Black"/>
              </a:rPr>
              <a:t>THE</a:t>
            </a:r>
            <a:r>
              <a:rPr sz="2500" b="1" spc="190" dirty="0">
                <a:solidFill>
                  <a:schemeClr val="bg1"/>
                </a:solidFill>
                <a:latin typeface="NotoSans-Black"/>
                <a:cs typeface="NotoSans-Black"/>
              </a:rPr>
              <a:t> </a:t>
            </a:r>
            <a:r>
              <a:rPr sz="2500" b="1" spc="50" dirty="0">
                <a:solidFill>
                  <a:schemeClr val="bg1"/>
                </a:solidFill>
                <a:latin typeface="NotoSans-Black"/>
                <a:cs typeface="NotoSans-Black"/>
              </a:rPr>
              <a:t>FUTURE</a:t>
            </a:r>
            <a:r>
              <a:rPr sz="2500" b="1" spc="195" dirty="0">
                <a:solidFill>
                  <a:schemeClr val="bg1"/>
                </a:solidFill>
                <a:latin typeface="NotoSans-Black"/>
                <a:cs typeface="NotoSans-Black"/>
              </a:rPr>
              <a:t> </a:t>
            </a:r>
            <a:r>
              <a:rPr sz="2500" b="1" dirty="0">
                <a:solidFill>
                  <a:schemeClr val="bg1"/>
                </a:solidFill>
                <a:latin typeface="NotoSans-Black"/>
                <a:cs typeface="NotoSans-Black"/>
              </a:rPr>
              <a:t>OF</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LEADERSHIP</a:t>
            </a:r>
            <a:r>
              <a:rPr sz="2500" b="1" spc="195" dirty="0">
                <a:solidFill>
                  <a:schemeClr val="bg1"/>
                </a:solidFill>
                <a:latin typeface="NotoSans-Black"/>
                <a:cs typeface="NotoSans-Black"/>
              </a:rPr>
              <a:t> </a:t>
            </a:r>
            <a:r>
              <a:rPr sz="2500" b="1" dirty="0">
                <a:solidFill>
                  <a:schemeClr val="bg1"/>
                </a:solidFill>
                <a:latin typeface="NotoSans-Black"/>
                <a:cs typeface="NotoSans-Black"/>
              </a:rPr>
              <a:t>IS</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TRUST</a:t>
            </a:r>
            <a:endParaRPr sz="2500" dirty="0">
              <a:solidFill>
                <a:schemeClr val="bg1"/>
              </a:solidFill>
              <a:latin typeface="NotoSans-Black"/>
              <a:cs typeface="NotoSans-Black"/>
            </a:endParaRPr>
          </a:p>
        </p:txBody>
      </p:sp>
      <p:sp>
        <p:nvSpPr>
          <p:cNvPr id="10" name="object 23">
            <a:extLst>
              <a:ext uri="{FF2B5EF4-FFF2-40B4-BE49-F238E27FC236}">
                <a16:creationId xmlns:a16="http://schemas.microsoft.com/office/drawing/2014/main" id="{93603C1D-24B2-B53A-5C59-A466096F5E31}"/>
              </a:ext>
            </a:extLst>
          </p:cNvPr>
          <p:cNvSpPr txBox="1"/>
          <p:nvPr/>
        </p:nvSpPr>
        <p:spPr>
          <a:xfrm>
            <a:off x="3256915" y="4922715"/>
            <a:ext cx="13590270" cy="1748236"/>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What will you do to develop the selected factor? </a:t>
            </a:r>
            <a:b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ZA" sz="4000" i="1" dirty="0">
                <a:solidFill>
                  <a:schemeClr val="bg1"/>
                </a:solidFill>
                <a:latin typeface="Open Sans" panose="020B0606030504020204" pitchFamily="34" charset="0"/>
                <a:ea typeface="Open Sans" panose="020B0606030504020204" pitchFamily="34" charset="0"/>
                <a:cs typeface="Open Sans" panose="020B0606030504020204" pitchFamily="34" charset="0"/>
              </a:rPr>
              <a:t>(Think of one or two practical steps)</a:t>
            </a:r>
          </a:p>
        </p:txBody>
      </p:sp>
    </p:spTree>
    <p:extLst>
      <p:ext uri="{BB962C8B-B14F-4D97-AF65-F5344CB8AC3E}">
        <p14:creationId xmlns:p14="http://schemas.microsoft.com/office/powerpoint/2010/main" val="392648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9CDE">
            <a:alpha val="0"/>
          </a:srgbClr>
        </a:solidFill>
        <a:effectLst/>
      </p:bgPr>
    </p:bg>
    <p:spTree>
      <p:nvGrpSpPr>
        <p:cNvPr id="1" name=""/>
        <p:cNvGrpSpPr/>
        <p:nvPr/>
      </p:nvGrpSpPr>
      <p:grpSpPr>
        <a:xfrm>
          <a:off x="0" y="0"/>
          <a:ext cx="0" cy="0"/>
          <a:chOff x="0" y="0"/>
          <a:chExt cx="0" cy="0"/>
        </a:xfrm>
      </p:grpSpPr>
      <p:sp>
        <p:nvSpPr>
          <p:cNvPr id="9" name="bg object 16">
            <a:extLst>
              <a:ext uri="{FF2B5EF4-FFF2-40B4-BE49-F238E27FC236}">
                <a16:creationId xmlns:a16="http://schemas.microsoft.com/office/drawing/2014/main" id="{44314CE8-523A-37EC-D363-CC2E194219F5}"/>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E9CDE"/>
          </a:solidFill>
        </p:spPr>
        <p:txBody>
          <a:bodyPr wrap="square" lIns="0" tIns="0" rIns="0" bIns="0" rtlCol="0"/>
          <a:lstStyle/>
          <a:p>
            <a:endParaRPr/>
          </a:p>
        </p:txBody>
      </p:sp>
      <p:pic>
        <p:nvPicPr>
          <p:cNvPr id="8" name="object 3">
            <a:extLst>
              <a:ext uri="{FF2B5EF4-FFF2-40B4-BE49-F238E27FC236}">
                <a16:creationId xmlns:a16="http://schemas.microsoft.com/office/drawing/2014/main" id="{F7298E50-4C6E-1844-984F-2B30F366AA71}"/>
              </a:ext>
            </a:extLst>
          </p:cNvPr>
          <p:cNvPicPr/>
          <p:nvPr/>
        </p:nvPicPr>
        <p:blipFill>
          <a:blip r:embed="rId2">
            <a:extLst>
              <a:ext uri="{28A0092B-C50C-407E-A947-70E740481C1C}">
                <a14:useLocalDpi xmlns:a14="http://schemas.microsoft.com/office/drawing/2010/main" val="0"/>
              </a:ext>
            </a:extLst>
          </a:blip>
          <a:srcRect t="1864" b="1864"/>
          <a:stretch/>
        </p:blipFill>
        <p:spPr>
          <a:xfrm>
            <a:off x="831850" y="663575"/>
            <a:ext cx="18440400" cy="9982200"/>
          </a:xfrm>
          <a:prstGeom prst="rect">
            <a:avLst/>
          </a:prstGeom>
          <a:effectLst>
            <a:innerShdw blurRad="485412">
              <a:prstClr val="black"/>
            </a:innerShdw>
          </a:effectLst>
        </p:spPr>
      </p:pic>
      <p:sp>
        <p:nvSpPr>
          <p:cNvPr id="7" name="object 5">
            <a:extLst>
              <a:ext uri="{FF2B5EF4-FFF2-40B4-BE49-F238E27FC236}">
                <a16:creationId xmlns:a16="http://schemas.microsoft.com/office/drawing/2014/main" id="{C8E03510-5AD3-2AEC-CBC9-5387B1AF5449}"/>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0E9CDE"/>
          </a:solidFill>
          <a:effectLst>
            <a:outerShdw blurRad="419857" sx="102000" sy="102000" algn="ctr" rotWithShape="0">
              <a:prstClr val="black">
                <a:alpha val="40000"/>
              </a:prstClr>
            </a:outerShdw>
          </a:effectLst>
        </p:spPr>
        <p:txBody>
          <a:bodyPr wrap="square" lIns="0" tIns="0" rIns="0" bIns="0" rtlCol="0"/>
          <a:lstStyle/>
          <a:p>
            <a:endParaRPr dirty="0"/>
          </a:p>
        </p:txBody>
      </p:sp>
      <p:sp>
        <p:nvSpPr>
          <p:cNvPr id="2" name="object 5">
            <a:extLst>
              <a:ext uri="{FF2B5EF4-FFF2-40B4-BE49-F238E27FC236}">
                <a16:creationId xmlns:a16="http://schemas.microsoft.com/office/drawing/2014/main" id="{B37318DB-C44D-C196-B8DE-930DB7D71B9C}"/>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25E299CD-8624-C2E1-2928-37090DE85785}"/>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C6A4420C-F4E2-5FDA-1D43-83E925F11164}"/>
              </a:ext>
            </a:extLst>
          </p:cNvPr>
          <p:cNvSpPr/>
          <p:nvPr/>
        </p:nvSpPr>
        <p:spPr>
          <a:xfrm>
            <a:off x="5316439"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08CC42B0-614B-1C51-10FF-BF125FDC5E49}"/>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AB703E7B-4C31-B3E9-B88F-D95F2815AA68}"/>
              </a:ext>
            </a:extLst>
          </p:cNvPr>
          <p:cNvSpPr txBox="1">
            <a:spLocks/>
          </p:cNvSpPr>
          <p:nvPr/>
        </p:nvSpPr>
        <p:spPr>
          <a:xfrm>
            <a:off x="3585812" y="2327153"/>
            <a:ext cx="4586857"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0E9CDE"/>
                </a:solidFill>
                <a:latin typeface="NotoSans-Black"/>
                <a:cs typeface="NotoSans-Black"/>
              </a:rPr>
              <a:t>CRAIG GROESCHEL </a:t>
            </a:r>
          </a:p>
        </p:txBody>
      </p:sp>
      <p:sp>
        <p:nvSpPr>
          <p:cNvPr id="12" name="object 11">
            <a:extLst>
              <a:ext uri="{FF2B5EF4-FFF2-40B4-BE49-F238E27FC236}">
                <a16:creationId xmlns:a16="http://schemas.microsoft.com/office/drawing/2014/main" id="{D3D7C22B-A63E-936B-282A-ACCF8E9F315D}"/>
              </a:ext>
            </a:extLst>
          </p:cNvPr>
          <p:cNvSpPr txBox="1"/>
          <p:nvPr/>
        </p:nvSpPr>
        <p:spPr>
          <a:xfrm>
            <a:off x="8172669" y="2507628"/>
            <a:ext cx="9877588" cy="397545"/>
          </a:xfrm>
          <a:prstGeom prst="rect">
            <a:avLst/>
          </a:prstGeom>
        </p:spPr>
        <p:txBody>
          <a:bodyPr vert="horz" wrap="square" lIns="0" tIns="12700" rIns="0" bIns="0" rtlCol="0">
            <a:spAutoFit/>
          </a:bodyPr>
          <a:lstStyle/>
          <a:p>
            <a:pPr marL="12700" algn="r">
              <a:lnSpc>
                <a:spcPct val="100000"/>
              </a:lnSpc>
              <a:spcBef>
                <a:spcPts val="100"/>
              </a:spcBef>
            </a:pPr>
            <a:r>
              <a:rPr sz="2500" b="1" dirty="0">
                <a:solidFill>
                  <a:schemeClr val="bg1"/>
                </a:solidFill>
                <a:latin typeface="NotoSans-Black"/>
                <a:cs typeface="NotoSans-Black"/>
              </a:rPr>
              <a:t>THE</a:t>
            </a:r>
            <a:r>
              <a:rPr sz="2500" b="1" spc="190" dirty="0">
                <a:solidFill>
                  <a:schemeClr val="bg1"/>
                </a:solidFill>
                <a:latin typeface="NotoSans-Black"/>
                <a:cs typeface="NotoSans-Black"/>
              </a:rPr>
              <a:t> </a:t>
            </a:r>
            <a:r>
              <a:rPr sz="2500" b="1" spc="50" dirty="0">
                <a:solidFill>
                  <a:schemeClr val="bg1"/>
                </a:solidFill>
                <a:latin typeface="NotoSans-Black"/>
                <a:cs typeface="NotoSans-Black"/>
              </a:rPr>
              <a:t>FUTURE</a:t>
            </a:r>
            <a:r>
              <a:rPr sz="2500" b="1" spc="195" dirty="0">
                <a:solidFill>
                  <a:schemeClr val="bg1"/>
                </a:solidFill>
                <a:latin typeface="NotoSans-Black"/>
                <a:cs typeface="NotoSans-Black"/>
              </a:rPr>
              <a:t> </a:t>
            </a:r>
            <a:r>
              <a:rPr sz="2500" b="1" dirty="0">
                <a:solidFill>
                  <a:schemeClr val="bg1"/>
                </a:solidFill>
                <a:latin typeface="NotoSans-Black"/>
                <a:cs typeface="NotoSans-Black"/>
              </a:rPr>
              <a:t>OF</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LEADERSHIP</a:t>
            </a:r>
            <a:r>
              <a:rPr sz="2500" b="1" spc="195" dirty="0">
                <a:solidFill>
                  <a:schemeClr val="bg1"/>
                </a:solidFill>
                <a:latin typeface="NotoSans-Black"/>
                <a:cs typeface="NotoSans-Black"/>
              </a:rPr>
              <a:t> </a:t>
            </a:r>
            <a:r>
              <a:rPr sz="2500" b="1" dirty="0">
                <a:solidFill>
                  <a:schemeClr val="bg1"/>
                </a:solidFill>
                <a:latin typeface="NotoSans-Black"/>
                <a:cs typeface="NotoSans-Black"/>
              </a:rPr>
              <a:t>IS</a:t>
            </a:r>
            <a:r>
              <a:rPr sz="2500" b="1" spc="195" dirty="0">
                <a:solidFill>
                  <a:schemeClr val="bg1"/>
                </a:solidFill>
                <a:latin typeface="NotoSans-Black"/>
                <a:cs typeface="NotoSans-Black"/>
              </a:rPr>
              <a:t> </a:t>
            </a:r>
            <a:r>
              <a:rPr sz="2500" b="1" spc="55" dirty="0">
                <a:solidFill>
                  <a:schemeClr val="bg1"/>
                </a:solidFill>
                <a:latin typeface="NotoSans-Black"/>
                <a:cs typeface="NotoSans-Black"/>
              </a:rPr>
              <a:t>TRUST</a:t>
            </a:r>
            <a:endParaRPr sz="2500" dirty="0">
              <a:solidFill>
                <a:schemeClr val="bg1"/>
              </a:solidFill>
              <a:latin typeface="NotoSans-Black"/>
              <a:cs typeface="NotoSans-Black"/>
            </a:endParaRPr>
          </a:p>
        </p:txBody>
      </p:sp>
      <p:sp>
        <p:nvSpPr>
          <p:cNvPr id="11" name="TextBox 10">
            <a:extLst>
              <a:ext uri="{FF2B5EF4-FFF2-40B4-BE49-F238E27FC236}">
                <a16:creationId xmlns:a16="http://schemas.microsoft.com/office/drawing/2014/main" id="{03CA33AD-AC80-9B0E-552E-6B3F8BCE642A}"/>
              </a:ext>
            </a:extLst>
          </p:cNvPr>
          <p:cNvSpPr txBox="1"/>
          <p:nvPr/>
        </p:nvSpPr>
        <p:spPr>
          <a:xfrm>
            <a:off x="8147050" y="4929643"/>
            <a:ext cx="3810000" cy="784830"/>
          </a:xfrm>
          <a:prstGeom prst="rect">
            <a:avLst/>
          </a:prstGeom>
          <a:noFill/>
        </p:spPr>
        <p:txBody>
          <a:bodyPr wrap="square">
            <a:spAutoFit/>
          </a:bodyPr>
          <a:lstStyle/>
          <a:p>
            <a:pPr algn="r"/>
            <a:r>
              <a:rPr lang="en-ZA" sz="4500" b="1" i="1" dirty="0">
                <a:solidFill>
                  <a:schemeClr val="bg1"/>
                </a:solidFill>
                <a:effectLst/>
                <a:latin typeface="Open Sans Condensed Condensed" pitchFamily="2" charset="0"/>
              </a:rPr>
              <a:t>TAKING ACTION</a:t>
            </a:r>
            <a:endParaRPr lang="en-ZA" sz="4500" dirty="0">
              <a:solidFill>
                <a:schemeClr val="bg1"/>
              </a:solidFill>
              <a:effectLst/>
              <a:latin typeface="Open Sans Condensed Condensed" pitchFamily="2" charset="0"/>
            </a:endParaRPr>
          </a:p>
        </p:txBody>
      </p:sp>
      <p:sp>
        <p:nvSpPr>
          <p:cNvPr id="14" name="object 14">
            <a:extLst>
              <a:ext uri="{FF2B5EF4-FFF2-40B4-BE49-F238E27FC236}">
                <a16:creationId xmlns:a16="http://schemas.microsoft.com/office/drawing/2014/main" id="{A5516B19-C371-D6F0-11E2-DF8EEFE03992}"/>
              </a:ext>
            </a:extLst>
          </p:cNvPr>
          <p:cNvSpPr/>
          <p:nvPr/>
        </p:nvSpPr>
        <p:spPr>
          <a:xfrm>
            <a:off x="9208973" y="4706329"/>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7" name="object 14">
            <a:extLst>
              <a:ext uri="{FF2B5EF4-FFF2-40B4-BE49-F238E27FC236}">
                <a16:creationId xmlns:a16="http://schemas.microsoft.com/office/drawing/2014/main" id="{C6A0F776-B00E-F345-CD76-269E124242BF}"/>
              </a:ext>
            </a:extLst>
          </p:cNvPr>
          <p:cNvSpPr/>
          <p:nvPr/>
        </p:nvSpPr>
        <p:spPr>
          <a:xfrm>
            <a:off x="6089650" y="5807918"/>
            <a:ext cx="5212080" cy="38100"/>
          </a:xfrm>
          <a:custGeom>
            <a:avLst/>
            <a:gdLst/>
            <a:ahLst/>
            <a:cxnLst/>
            <a:rect l="l" t="t" r="r" b="b"/>
            <a:pathLst>
              <a:path w="5212080" h="38100">
                <a:moveTo>
                  <a:pt x="5211940" y="0"/>
                </a:moveTo>
                <a:lnTo>
                  <a:pt x="0" y="0"/>
                </a:lnTo>
                <a:lnTo>
                  <a:pt x="0" y="38100"/>
                </a:lnTo>
                <a:lnTo>
                  <a:pt x="5211940" y="38100"/>
                </a:lnTo>
                <a:lnTo>
                  <a:pt x="5211940" y="0"/>
                </a:lnTo>
                <a:close/>
              </a:path>
            </a:pathLst>
          </a:custGeom>
          <a:solidFill>
            <a:schemeClr val="bg1"/>
          </a:solidFill>
        </p:spPr>
        <p:txBody>
          <a:bodyPr wrap="square" lIns="0" tIns="0" rIns="0" bIns="0" rtlCol="0"/>
          <a:lstStyle/>
          <a:p>
            <a:endParaRPr>
              <a:solidFill>
                <a:schemeClr val="bg1"/>
              </a:solidFill>
            </a:endParaRPr>
          </a:p>
        </p:txBody>
      </p:sp>
      <p:sp>
        <p:nvSpPr>
          <p:cNvPr id="19" name="TextBox 18">
            <a:extLst>
              <a:ext uri="{FF2B5EF4-FFF2-40B4-BE49-F238E27FC236}">
                <a16:creationId xmlns:a16="http://schemas.microsoft.com/office/drawing/2014/main" id="{774D854E-25B2-6DEB-F3AF-B95FA6BBCA8E}"/>
              </a:ext>
            </a:extLst>
          </p:cNvPr>
          <p:cNvSpPr txBox="1"/>
          <p:nvPr/>
        </p:nvSpPr>
        <p:spPr>
          <a:xfrm>
            <a:off x="2701339" y="6979557"/>
            <a:ext cx="14701423" cy="1433534"/>
          </a:xfrm>
          <a:prstGeom prst="rect">
            <a:avLst/>
          </a:prstGeom>
          <a:noFill/>
        </p:spPr>
        <p:txBody>
          <a:bodyPr wrap="square">
            <a:spAutoFit/>
          </a:bodyPr>
          <a:lstStyle/>
          <a:p>
            <a:pPr marL="571500" marR="159385" algn="ctr">
              <a:lnSpc>
                <a:spcPct val="129700"/>
              </a:lnSpc>
              <a:spcBef>
                <a:spcPts val="5"/>
              </a:spcBef>
            </a:pPr>
            <a:r>
              <a:rPr lang="en-ZA" sz="3500" b="1" i="1" dirty="0">
                <a:solidFill>
                  <a:schemeClr val="bg1"/>
                </a:solidFill>
                <a:latin typeface="OpenSans-ExtraBoldItalic"/>
                <a:cs typeface="OpenSans-ExtraBoldItalic"/>
              </a:rPr>
              <a:t>What</a:t>
            </a:r>
            <a:r>
              <a:rPr lang="en-ZA" sz="3500" b="1" i="1" spc="30"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action</a:t>
            </a:r>
            <a:r>
              <a:rPr lang="en-ZA" sz="3500" b="1" i="1" spc="35"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will</a:t>
            </a:r>
            <a:r>
              <a:rPr lang="en-ZA" sz="3500" b="1" i="1" spc="35" dirty="0">
                <a:solidFill>
                  <a:schemeClr val="bg1"/>
                </a:solidFill>
                <a:latin typeface="OpenSans-ExtraBoldItalic"/>
                <a:cs typeface="OpenSans-ExtraBoldItalic"/>
              </a:rPr>
              <a:t> </a:t>
            </a:r>
            <a:r>
              <a:rPr lang="en-ZA" sz="3500" b="1" i="1" spc="-25" dirty="0">
                <a:solidFill>
                  <a:schemeClr val="bg1"/>
                </a:solidFill>
                <a:latin typeface="OpenSans-ExtraBoldItalic"/>
                <a:cs typeface="OpenSans-ExtraBoldItalic"/>
              </a:rPr>
              <a:t>you </a:t>
            </a:r>
            <a:r>
              <a:rPr lang="en-ZA" sz="3500" b="1" i="1" dirty="0">
                <a:solidFill>
                  <a:schemeClr val="bg1"/>
                </a:solidFill>
                <a:latin typeface="OpenSans-ExtraBoldItalic"/>
                <a:cs typeface="OpenSans-ExtraBoldItalic"/>
              </a:rPr>
              <a:t>undertake</a:t>
            </a:r>
            <a:r>
              <a:rPr lang="en-ZA" sz="3500" b="1" i="1" spc="30"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in</a:t>
            </a:r>
            <a:r>
              <a:rPr lang="en-ZA" sz="3500" b="1" i="1" spc="35"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the</a:t>
            </a:r>
            <a:r>
              <a:rPr lang="en-ZA" sz="3500" b="1" i="1" spc="35" dirty="0">
                <a:solidFill>
                  <a:schemeClr val="bg1"/>
                </a:solidFill>
                <a:latin typeface="OpenSans-ExtraBoldItalic"/>
                <a:cs typeface="OpenSans-ExtraBoldItalic"/>
              </a:rPr>
              <a:t> </a:t>
            </a:r>
            <a:r>
              <a:rPr lang="en-ZA" sz="3500" b="1" i="1" spc="-20" dirty="0">
                <a:solidFill>
                  <a:schemeClr val="bg1"/>
                </a:solidFill>
                <a:latin typeface="OpenSans-ExtraBoldItalic"/>
                <a:cs typeface="OpenSans-ExtraBoldItalic"/>
              </a:rPr>
              <a:t>next </a:t>
            </a:r>
            <a:r>
              <a:rPr lang="en-ZA" sz="3500" b="1" i="1" dirty="0">
                <a:solidFill>
                  <a:schemeClr val="bg1"/>
                </a:solidFill>
                <a:latin typeface="OpenSans-ExtraBoldItalic"/>
                <a:cs typeface="OpenSans-ExtraBoldItalic"/>
              </a:rPr>
              <a:t>seven</a:t>
            </a:r>
            <a:r>
              <a:rPr lang="en-ZA" sz="3500" b="1" i="1" spc="30"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days</a:t>
            </a:r>
            <a:r>
              <a:rPr lang="en-ZA" sz="3500" b="1" i="1" spc="35"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to</a:t>
            </a:r>
            <a:r>
              <a:rPr lang="en-ZA" sz="3500" b="1" i="1" spc="35"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initiate</a:t>
            </a:r>
            <a:r>
              <a:rPr lang="en-ZA" sz="3500" b="1" i="1" spc="35" dirty="0">
                <a:solidFill>
                  <a:schemeClr val="bg1"/>
                </a:solidFill>
                <a:latin typeface="OpenSans-ExtraBoldItalic"/>
                <a:cs typeface="OpenSans-ExtraBoldItalic"/>
              </a:rPr>
              <a:t> </a:t>
            </a:r>
            <a:r>
              <a:rPr lang="en-ZA" sz="3500" b="1" i="1" spc="-25" dirty="0">
                <a:solidFill>
                  <a:schemeClr val="bg1"/>
                </a:solidFill>
                <a:latin typeface="OpenSans-ExtraBoldItalic"/>
                <a:cs typeface="OpenSans-ExtraBoldItalic"/>
              </a:rPr>
              <a:t>the </a:t>
            </a:r>
            <a:r>
              <a:rPr lang="en-ZA" sz="3500" b="1" i="1" dirty="0">
                <a:solidFill>
                  <a:schemeClr val="bg1"/>
                </a:solidFill>
                <a:latin typeface="OpenSans-ExtraBoldItalic"/>
                <a:cs typeface="OpenSans-ExtraBoldItalic"/>
              </a:rPr>
              <a:t>cultivation</a:t>
            </a:r>
            <a:r>
              <a:rPr lang="en-ZA" sz="3500" b="1" i="1" spc="25"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of</a:t>
            </a:r>
            <a:r>
              <a:rPr lang="en-ZA" sz="3500" b="1" i="1" spc="35"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the</a:t>
            </a:r>
            <a:r>
              <a:rPr lang="en-ZA" sz="3500" b="1" i="1" spc="40" dirty="0">
                <a:solidFill>
                  <a:schemeClr val="bg1"/>
                </a:solidFill>
                <a:latin typeface="OpenSans-ExtraBoldItalic"/>
                <a:cs typeface="OpenSans-ExtraBoldItalic"/>
              </a:rPr>
              <a:t> </a:t>
            </a:r>
            <a:r>
              <a:rPr lang="en-ZA" sz="3500" b="1" i="1" spc="-10" dirty="0">
                <a:solidFill>
                  <a:schemeClr val="bg1"/>
                </a:solidFill>
                <a:latin typeface="OpenSans-ExtraBoldItalic"/>
                <a:cs typeface="OpenSans-ExtraBoldItalic"/>
              </a:rPr>
              <a:t>trust </a:t>
            </a:r>
            <a:r>
              <a:rPr lang="en-ZA" sz="3500" b="1" i="1" dirty="0">
                <a:solidFill>
                  <a:schemeClr val="bg1"/>
                </a:solidFill>
                <a:latin typeface="OpenSans-ExtraBoldItalic"/>
                <a:cs typeface="OpenSans-ExtraBoldItalic"/>
              </a:rPr>
              <a:t>factor</a:t>
            </a:r>
            <a:r>
              <a:rPr lang="en-ZA" sz="3500" b="1" i="1" spc="30"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that</a:t>
            </a:r>
            <a:r>
              <a:rPr lang="en-ZA" sz="3500" b="1" i="1" spc="30" dirty="0">
                <a:solidFill>
                  <a:schemeClr val="bg1"/>
                </a:solidFill>
                <a:latin typeface="OpenSans-ExtraBoldItalic"/>
                <a:cs typeface="OpenSans-ExtraBoldItalic"/>
              </a:rPr>
              <a:t> </a:t>
            </a:r>
            <a:r>
              <a:rPr lang="en-ZA" sz="3500" b="1" i="1" dirty="0">
                <a:solidFill>
                  <a:schemeClr val="bg1"/>
                </a:solidFill>
                <a:latin typeface="OpenSans-ExtraBoldItalic"/>
                <a:cs typeface="OpenSans-ExtraBoldItalic"/>
              </a:rPr>
              <a:t>you</a:t>
            </a:r>
            <a:r>
              <a:rPr lang="en-ZA" sz="3500" b="1" i="1" spc="35" dirty="0">
                <a:solidFill>
                  <a:schemeClr val="bg1"/>
                </a:solidFill>
                <a:latin typeface="OpenSans-ExtraBoldItalic"/>
                <a:cs typeface="OpenSans-ExtraBoldItalic"/>
              </a:rPr>
              <a:t> </a:t>
            </a:r>
            <a:r>
              <a:rPr lang="en-ZA" sz="3500" b="1" i="1" spc="-10" dirty="0">
                <a:solidFill>
                  <a:schemeClr val="bg1"/>
                </a:solidFill>
                <a:latin typeface="OpenSans-ExtraBoldItalic"/>
                <a:cs typeface="OpenSans-ExtraBoldItalic"/>
              </a:rPr>
              <a:t>identified?</a:t>
            </a:r>
            <a:endParaRPr lang="en-ZA" sz="3500" dirty="0">
              <a:solidFill>
                <a:schemeClr val="bg1"/>
              </a:solidFill>
              <a:latin typeface="OpenSans-ExtraBoldItalic"/>
              <a:cs typeface="OpenSans-ExtraBoldItalic"/>
            </a:endParaRPr>
          </a:p>
        </p:txBody>
      </p:sp>
    </p:spTree>
    <p:extLst>
      <p:ext uri="{BB962C8B-B14F-4D97-AF65-F5344CB8AC3E}">
        <p14:creationId xmlns:p14="http://schemas.microsoft.com/office/powerpoint/2010/main" val="3624894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1315E"/>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10" name="object 5">
            <a:extLst>
              <a:ext uri="{FF2B5EF4-FFF2-40B4-BE49-F238E27FC236}">
                <a16:creationId xmlns:a16="http://schemas.microsoft.com/office/drawing/2014/main" id="{609EFB9C-2F23-529E-3870-B877529363AE}"/>
              </a:ext>
            </a:extLst>
          </p:cNvPr>
          <p:cNvSpPr/>
          <p:nvPr/>
        </p:nvSpPr>
        <p:spPr>
          <a:xfrm>
            <a:off x="7766050" y="2747645"/>
            <a:ext cx="10591800" cy="54864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1315E"/>
          </a:solidFill>
          <a:effectLst>
            <a:outerShdw blurRad="419857" sx="102000" sy="102000" algn="ctr" rotWithShape="0">
              <a:prstClr val="black">
                <a:alpha val="40000"/>
              </a:prstClr>
            </a:outerShdw>
          </a:effectLst>
        </p:spPr>
        <p:txBody>
          <a:bodyPr wrap="square" lIns="0" tIns="0" rIns="0" bIns="0" rtlCol="0"/>
          <a:lstStyle/>
          <a:p>
            <a:endParaRPr/>
          </a:p>
        </p:txBody>
      </p:sp>
      <p:pic>
        <p:nvPicPr>
          <p:cNvPr id="13" name="Picture 12">
            <a:extLst>
              <a:ext uri="{FF2B5EF4-FFF2-40B4-BE49-F238E27FC236}">
                <a16:creationId xmlns:a16="http://schemas.microsoft.com/office/drawing/2014/main" id="{AFBDB972-EB1A-9FDD-650C-578C1CE6EEF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9169" y="2747645"/>
            <a:ext cx="5366478" cy="5486400"/>
          </a:xfrm>
          <a:prstGeom prst="rect">
            <a:avLst/>
          </a:prstGeom>
          <a:solidFill>
            <a:srgbClr val="0E9CDE"/>
          </a:solidFill>
          <a:effectLst>
            <a:outerShdw blurRad="419857" sx="102000" sy="102000" algn="ctr" rotWithShape="0">
              <a:prstClr val="black">
                <a:alpha val="40000"/>
              </a:prstClr>
            </a:outerShdw>
          </a:effectLst>
        </p:spPr>
      </p:pic>
      <p:sp>
        <p:nvSpPr>
          <p:cNvPr id="15" name="object 12">
            <a:extLst>
              <a:ext uri="{FF2B5EF4-FFF2-40B4-BE49-F238E27FC236}">
                <a16:creationId xmlns:a16="http://schemas.microsoft.com/office/drawing/2014/main" id="{F121F0E6-66FC-1F7B-568A-6AD7917126C1}"/>
              </a:ext>
            </a:extLst>
          </p:cNvPr>
          <p:cNvSpPr txBox="1">
            <a:spLocks/>
          </p:cNvSpPr>
          <p:nvPr/>
        </p:nvSpPr>
        <p:spPr>
          <a:xfrm>
            <a:off x="8541019" y="3292475"/>
            <a:ext cx="4025631" cy="1510306"/>
          </a:xfrm>
          <a:prstGeom prst="rect">
            <a:avLst/>
          </a:prstGeom>
          <a:solidFill>
            <a:srgbClr val="51315E"/>
          </a:solidFill>
        </p:spPr>
        <p:txBody>
          <a:bodyPr vert="horz" wrap="square" lIns="0" tIns="12700" rIns="0" bIns="0" rtlCol="0">
            <a:noAutofit/>
          </a:bodyPr>
          <a:lstStyle>
            <a:lvl1pPr>
              <a:defRPr>
                <a:latin typeface="+mj-lt"/>
                <a:ea typeface="+mj-ea"/>
                <a:cs typeface="+mj-cs"/>
              </a:defRPr>
            </a:lvl1pPr>
          </a:lstStyle>
          <a:p>
            <a:pPr marL="12700" algn="l">
              <a:spcBef>
                <a:spcPts val="100"/>
              </a:spcBef>
            </a:pPr>
            <a:r>
              <a:rPr lang="en-ZA" sz="8500" spc="40" dirty="0">
                <a:solidFill>
                  <a:srgbClr val="FFFFFF"/>
                </a:solidFill>
                <a:latin typeface="NotoSans-Black"/>
                <a:cs typeface="NotoSans-Black"/>
              </a:rPr>
              <a:t>ERIN</a:t>
            </a:r>
            <a:endParaRPr lang="en-ZA" sz="8500" dirty="0">
              <a:latin typeface="NotoSans-Black"/>
              <a:cs typeface="NotoSans-Black"/>
            </a:endParaRPr>
          </a:p>
        </p:txBody>
      </p:sp>
      <p:sp>
        <p:nvSpPr>
          <p:cNvPr id="16" name="object 13">
            <a:extLst>
              <a:ext uri="{FF2B5EF4-FFF2-40B4-BE49-F238E27FC236}">
                <a16:creationId xmlns:a16="http://schemas.microsoft.com/office/drawing/2014/main" id="{522A7854-1CC9-7000-3686-42DDA1AE735E}"/>
              </a:ext>
            </a:extLst>
          </p:cNvPr>
          <p:cNvSpPr txBox="1"/>
          <p:nvPr/>
        </p:nvSpPr>
        <p:spPr>
          <a:xfrm>
            <a:off x="11065663" y="4352428"/>
            <a:ext cx="6682587" cy="1510306"/>
          </a:xfrm>
          <a:prstGeom prst="rect">
            <a:avLst/>
          </a:prstGeom>
          <a:solidFill>
            <a:srgbClr val="51315E"/>
          </a:solidFill>
        </p:spPr>
        <p:txBody>
          <a:bodyPr vert="horz" wrap="square" lIns="0" tIns="12700" rIns="0" bIns="0" rtlCol="0">
            <a:noAutofit/>
          </a:bodyPr>
          <a:lstStyle/>
          <a:p>
            <a:pPr marL="12700" algn="r">
              <a:lnSpc>
                <a:spcPct val="100000"/>
              </a:lnSpc>
              <a:spcBef>
                <a:spcPts val="100"/>
              </a:spcBef>
            </a:pPr>
            <a:r>
              <a:rPr lang="en-US" sz="8500" b="1" spc="40" dirty="0">
                <a:solidFill>
                  <a:srgbClr val="FFFFFF"/>
                </a:solidFill>
                <a:latin typeface="NotoSans-Black"/>
                <a:cs typeface="NotoSans-Black"/>
              </a:rPr>
              <a:t>MEYER</a:t>
            </a:r>
            <a:endParaRPr sz="8500" dirty="0">
              <a:latin typeface="NotoSans-Black"/>
              <a:cs typeface="NotoSans-Black"/>
            </a:endParaRPr>
          </a:p>
        </p:txBody>
      </p:sp>
      <p:sp>
        <p:nvSpPr>
          <p:cNvPr id="19" name="Rectangle 18">
            <a:extLst>
              <a:ext uri="{FF2B5EF4-FFF2-40B4-BE49-F238E27FC236}">
                <a16:creationId xmlns:a16="http://schemas.microsoft.com/office/drawing/2014/main" id="{4E944752-E5E4-F15D-EB9C-9F2D4C4713AB}"/>
              </a:ext>
            </a:extLst>
          </p:cNvPr>
          <p:cNvSpPr/>
          <p:nvPr/>
        </p:nvSpPr>
        <p:spPr>
          <a:xfrm>
            <a:off x="11728450" y="3514228"/>
            <a:ext cx="6019800"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F5D70FB-BFBF-F63A-61E7-44B7E7FACC44}"/>
              </a:ext>
            </a:extLst>
          </p:cNvPr>
          <p:cNvSpPr/>
          <p:nvPr/>
        </p:nvSpPr>
        <p:spPr>
          <a:xfrm>
            <a:off x="8541019" y="4574181"/>
            <a:ext cx="5092431" cy="838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5395BDB-7F08-1E3E-2AA4-79BCCC139B5C}"/>
              </a:ext>
            </a:extLst>
          </p:cNvPr>
          <p:cNvSpPr txBox="1"/>
          <p:nvPr/>
        </p:nvSpPr>
        <p:spPr>
          <a:xfrm>
            <a:off x="8451850" y="6035675"/>
            <a:ext cx="10058400" cy="1797928"/>
          </a:xfrm>
          <a:prstGeom prst="rect">
            <a:avLst/>
          </a:prstGeom>
          <a:noFill/>
        </p:spPr>
        <p:txBody>
          <a:bodyPr wrap="square">
            <a:spAutoFit/>
          </a:bodyPr>
          <a:lstStyle/>
          <a:p>
            <a:pPr marL="12700">
              <a:spcBef>
                <a:spcPts val="100"/>
              </a:spcBef>
            </a:pPr>
            <a:r>
              <a:rPr lang="en-ZA" sz="5500" b="1" i="1" dirty="0">
                <a:solidFill>
                  <a:schemeClr val="bg1"/>
                </a:solidFill>
                <a:latin typeface="OpenSansCondensed-ExtraBoldItalic"/>
              </a:rPr>
              <a:t>Fostering a Culture</a:t>
            </a:r>
          </a:p>
          <a:p>
            <a:pPr marL="12700">
              <a:spcBef>
                <a:spcPts val="100"/>
              </a:spcBef>
            </a:pPr>
            <a:r>
              <a:rPr lang="en-ZA" sz="5500" b="1" dirty="0">
                <a:solidFill>
                  <a:schemeClr val="bg1"/>
                </a:solidFill>
                <a:latin typeface="NotoSans-Black"/>
                <a:cs typeface="NotoSans-Black"/>
              </a:rPr>
              <a:t>OF REINVENTION</a:t>
            </a:r>
          </a:p>
        </p:txBody>
      </p:sp>
    </p:spTree>
    <p:extLst>
      <p:ext uri="{BB962C8B-B14F-4D97-AF65-F5344CB8AC3E}">
        <p14:creationId xmlns:p14="http://schemas.microsoft.com/office/powerpoint/2010/main" val="3621455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g object 16">
            <a:extLst>
              <a:ext uri="{FF2B5EF4-FFF2-40B4-BE49-F238E27FC236}">
                <a16:creationId xmlns:a16="http://schemas.microsoft.com/office/drawing/2014/main" id="{953DE322-DC18-0EA3-FACA-22422E322CDB}"/>
              </a:ext>
            </a:extLst>
          </p:cNvPr>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51315E"/>
          </a:solidFill>
        </p:spPr>
        <p:txBody>
          <a:bodyPr wrap="square" lIns="0" tIns="0" rIns="0" bIns="0" rtlCol="0"/>
          <a:lstStyle/>
          <a:p>
            <a:endParaRPr/>
          </a:p>
        </p:txBody>
      </p:sp>
      <p:pic>
        <p:nvPicPr>
          <p:cNvPr id="17" name="object 3">
            <a:extLst>
              <a:ext uri="{FF2B5EF4-FFF2-40B4-BE49-F238E27FC236}">
                <a16:creationId xmlns:a16="http://schemas.microsoft.com/office/drawing/2014/main" id="{31A60C26-A46B-FA72-0654-D6EE7B0E1690}"/>
              </a:ext>
            </a:extLst>
          </p:cNvPr>
          <p:cNvPicPr/>
          <p:nvPr/>
        </p:nvPicPr>
        <p:blipFill>
          <a:blip r:embed="rId3">
            <a:extLst>
              <a:ext uri="{28A0092B-C50C-407E-A947-70E740481C1C}">
                <a14:useLocalDpi xmlns:a14="http://schemas.microsoft.com/office/drawing/2010/main" val="0"/>
              </a:ext>
            </a:extLst>
          </a:blip>
          <a:srcRect t="31976" b="31976"/>
          <a:stretch/>
        </p:blipFill>
        <p:spPr>
          <a:xfrm>
            <a:off x="869950" y="739775"/>
            <a:ext cx="18364200" cy="9829800"/>
          </a:xfrm>
          <a:prstGeom prst="rect">
            <a:avLst/>
          </a:prstGeom>
          <a:effectLst>
            <a:innerShdw blurRad="485412">
              <a:prstClr val="black"/>
            </a:innerShdw>
          </a:effectLst>
        </p:spPr>
      </p:pic>
      <p:sp>
        <p:nvSpPr>
          <p:cNvPr id="23" name="object 5">
            <a:extLst>
              <a:ext uri="{FF2B5EF4-FFF2-40B4-BE49-F238E27FC236}">
                <a16:creationId xmlns:a16="http://schemas.microsoft.com/office/drawing/2014/main" id="{3C6F147B-3945-91AD-72D0-9B534821BACD}"/>
              </a:ext>
            </a:extLst>
          </p:cNvPr>
          <p:cNvSpPr/>
          <p:nvPr/>
        </p:nvSpPr>
        <p:spPr>
          <a:xfrm>
            <a:off x="1746250" y="1616075"/>
            <a:ext cx="16611600" cy="8077200"/>
          </a:xfrm>
          <a:custGeom>
            <a:avLst/>
            <a:gdLst/>
            <a:ahLst/>
            <a:cxnLst/>
            <a:rect l="l" t="t" r="r" b="b"/>
            <a:pathLst>
              <a:path w="16000094" h="6953250">
                <a:moveTo>
                  <a:pt x="15999512" y="0"/>
                </a:moveTo>
                <a:lnTo>
                  <a:pt x="0" y="0"/>
                </a:lnTo>
                <a:lnTo>
                  <a:pt x="0" y="6952667"/>
                </a:lnTo>
                <a:lnTo>
                  <a:pt x="15999512" y="6952667"/>
                </a:lnTo>
                <a:lnTo>
                  <a:pt x="15999512" y="0"/>
                </a:lnTo>
                <a:close/>
              </a:path>
            </a:pathLst>
          </a:custGeom>
          <a:solidFill>
            <a:srgbClr val="51315E"/>
          </a:solidFill>
          <a:effectLst>
            <a:outerShdw blurRad="419857" sx="102000" sy="102000" algn="ctr" rotWithShape="0">
              <a:prstClr val="black">
                <a:alpha val="40000"/>
              </a:prstClr>
            </a:outerShdw>
          </a:effectLst>
        </p:spPr>
        <p:txBody>
          <a:bodyPr wrap="square" lIns="0" tIns="0" rIns="0" bIns="0" rtlCol="0"/>
          <a:lstStyle/>
          <a:p>
            <a:endParaRPr/>
          </a:p>
        </p:txBody>
      </p:sp>
      <p:sp>
        <p:nvSpPr>
          <p:cNvPr id="2" name="object 5">
            <a:extLst>
              <a:ext uri="{FF2B5EF4-FFF2-40B4-BE49-F238E27FC236}">
                <a16:creationId xmlns:a16="http://schemas.microsoft.com/office/drawing/2014/main" id="{30BE291C-8BC7-8B7C-2CB5-9EEAEF706FF0}"/>
              </a:ext>
            </a:extLst>
          </p:cNvPr>
          <p:cNvSpPr/>
          <p:nvPr/>
        </p:nvSpPr>
        <p:spPr>
          <a:xfrm>
            <a:off x="1769208" y="2322883"/>
            <a:ext cx="896619" cy="737870"/>
          </a:xfrm>
          <a:custGeom>
            <a:avLst/>
            <a:gdLst/>
            <a:ahLst/>
            <a:cxnLst/>
            <a:rect l="l" t="t" r="r" b="b"/>
            <a:pathLst>
              <a:path w="896619" h="737870">
                <a:moveTo>
                  <a:pt x="896192" y="0"/>
                </a:moveTo>
                <a:lnTo>
                  <a:pt x="0" y="0"/>
                </a:lnTo>
                <a:lnTo>
                  <a:pt x="0" y="737443"/>
                </a:lnTo>
                <a:lnTo>
                  <a:pt x="896192" y="737443"/>
                </a:lnTo>
                <a:lnTo>
                  <a:pt x="896192" y="0"/>
                </a:lnTo>
                <a:close/>
              </a:path>
            </a:pathLst>
          </a:custGeom>
          <a:solidFill>
            <a:schemeClr val="bg1"/>
          </a:solidFill>
        </p:spPr>
        <p:txBody>
          <a:bodyPr wrap="square" lIns="0" tIns="0" rIns="0" bIns="0" rtlCol="0"/>
          <a:lstStyle/>
          <a:p>
            <a:endParaRPr>
              <a:solidFill>
                <a:schemeClr val="bg1"/>
              </a:solidFill>
            </a:endParaRPr>
          </a:p>
        </p:txBody>
      </p:sp>
      <p:sp>
        <p:nvSpPr>
          <p:cNvPr id="3" name="object 6">
            <a:extLst>
              <a:ext uri="{FF2B5EF4-FFF2-40B4-BE49-F238E27FC236}">
                <a16:creationId xmlns:a16="http://schemas.microsoft.com/office/drawing/2014/main" id="{6869C77E-D193-30E1-ED0D-E37E76EC0C3A}"/>
              </a:ext>
            </a:extLst>
          </p:cNvPr>
          <p:cNvSpPr/>
          <p:nvPr/>
        </p:nvSpPr>
        <p:spPr>
          <a:xfrm>
            <a:off x="1769208" y="2149475"/>
            <a:ext cx="3341370" cy="100965"/>
          </a:xfrm>
          <a:custGeom>
            <a:avLst/>
            <a:gdLst/>
            <a:ahLst/>
            <a:cxnLst/>
            <a:rect l="l" t="t" r="r" b="b"/>
            <a:pathLst>
              <a:path w="3341370" h="100965">
                <a:moveTo>
                  <a:pt x="3341102" y="0"/>
                </a:moveTo>
                <a:lnTo>
                  <a:pt x="0" y="0"/>
                </a:lnTo>
                <a:lnTo>
                  <a:pt x="0" y="100918"/>
                </a:lnTo>
                <a:lnTo>
                  <a:pt x="3341102" y="100918"/>
                </a:lnTo>
                <a:lnTo>
                  <a:pt x="3341102" y="0"/>
                </a:lnTo>
                <a:close/>
              </a:path>
            </a:pathLst>
          </a:custGeom>
          <a:solidFill>
            <a:schemeClr val="bg1"/>
          </a:solidFill>
        </p:spPr>
        <p:txBody>
          <a:bodyPr wrap="square" lIns="0" tIns="0" rIns="0" bIns="0" rtlCol="0"/>
          <a:lstStyle/>
          <a:p>
            <a:endParaRPr>
              <a:solidFill>
                <a:schemeClr val="bg1"/>
              </a:solidFill>
            </a:endParaRPr>
          </a:p>
        </p:txBody>
      </p:sp>
      <p:sp>
        <p:nvSpPr>
          <p:cNvPr id="4" name="object 7">
            <a:extLst>
              <a:ext uri="{FF2B5EF4-FFF2-40B4-BE49-F238E27FC236}">
                <a16:creationId xmlns:a16="http://schemas.microsoft.com/office/drawing/2014/main" id="{BA41F630-A699-67DD-05AB-B396AA2FF5A7}"/>
              </a:ext>
            </a:extLst>
          </p:cNvPr>
          <p:cNvSpPr/>
          <p:nvPr/>
        </p:nvSpPr>
        <p:spPr>
          <a:xfrm>
            <a:off x="3843021" y="3132827"/>
            <a:ext cx="2856230" cy="100965"/>
          </a:xfrm>
          <a:custGeom>
            <a:avLst/>
            <a:gdLst/>
            <a:ahLst/>
            <a:cxnLst/>
            <a:rect l="l" t="t" r="r" b="b"/>
            <a:pathLst>
              <a:path w="2856229" h="100965">
                <a:moveTo>
                  <a:pt x="2855640" y="0"/>
                </a:moveTo>
                <a:lnTo>
                  <a:pt x="0" y="0"/>
                </a:lnTo>
                <a:lnTo>
                  <a:pt x="0" y="100918"/>
                </a:lnTo>
                <a:lnTo>
                  <a:pt x="2855640" y="100918"/>
                </a:lnTo>
                <a:lnTo>
                  <a:pt x="2855640" y="0"/>
                </a:lnTo>
                <a:close/>
              </a:path>
            </a:pathLst>
          </a:custGeom>
          <a:solidFill>
            <a:schemeClr val="bg1"/>
          </a:solidFill>
        </p:spPr>
        <p:txBody>
          <a:bodyPr wrap="square" lIns="0" tIns="0" rIns="0" bIns="0" rtlCol="0"/>
          <a:lstStyle/>
          <a:p>
            <a:endParaRPr>
              <a:solidFill>
                <a:schemeClr val="bg1"/>
              </a:solidFill>
            </a:endParaRPr>
          </a:p>
        </p:txBody>
      </p:sp>
      <p:sp>
        <p:nvSpPr>
          <p:cNvPr id="5" name="object 8">
            <a:extLst>
              <a:ext uri="{FF2B5EF4-FFF2-40B4-BE49-F238E27FC236}">
                <a16:creationId xmlns:a16="http://schemas.microsoft.com/office/drawing/2014/main" id="{58E8A88F-D190-6351-DC87-DEFDE3EA1F1E}"/>
              </a:ext>
            </a:extLst>
          </p:cNvPr>
          <p:cNvSpPr/>
          <p:nvPr/>
        </p:nvSpPr>
        <p:spPr>
          <a:xfrm>
            <a:off x="2755670" y="2323726"/>
            <a:ext cx="740410" cy="736600"/>
          </a:xfrm>
          <a:custGeom>
            <a:avLst/>
            <a:gdLst/>
            <a:ahLst/>
            <a:cxnLst/>
            <a:rect l="l" t="t" r="r" b="b"/>
            <a:pathLst>
              <a:path w="740410" h="736600">
                <a:moveTo>
                  <a:pt x="739862" y="0"/>
                </a:moveTo>
                <a:lnTo>
                  <a:pt x="0" y="0"/>
                </a:lnTo>
                <a:lnTo>
                  <a:pt x="0" y="736600"/>
                </a:lnTo>
                <a:lnTo>
                  <a:pt x="739862" y="736600"/>
                </a:lnTo>
                <a:lnTo>
                  <a:pt x="739862" y="673100"/>
                </a:lnTo>
                <a:lnTo>
                  <a:pt x="63882" y="673100"/>
                </a:lnTo>
                <a:lnTo>
                  <a:pt x="63882" y="63500"/>
                </a:lnTo>
                <a:lnTo>
                  <a:pt x="739862" y="63500"/>
                </a:lnTo>
                <a:lnTo>
                  <a:pt x="739862" y="0"/>
                </a:lnTo>
                <a:close/>
              </a:path>
              <a:path w="740410" h="736600">
                <a:moveTo>
                  <a:pt x="739862" y="63500"/>
                </a:moveTo>
                <a:lnTo>
                  <a:pt x="675644" y="63500"/>
                </a:lnTo>
                <a:lnTo>
                  <a:pt x="675644" y="673100"/>
                </a:lnTo>
                <a:lnTo>
                  <a:pt x="739862" y="673100"/>
                </a:lnTo>
                <a:lnTo>
                  <a:pt x="739862" y="63500"/>
                </a:lnTo>
                <a:close/>
              </a:path>
              <a:path w="740410" h="736600">
                <a:moveTo>
                  <a:pt x="398124" y="90170"/>
                </a:moveTo>
                <a:lnTo>
                  <a:pt x="390071" y="90170"/>
                </a:lnTo>
                <a:lnTo>
                  <a:pt x="382742" y="96520"/>
                </a:lnTo>
                <a:lnTo>
                  <a:pt x="379569" y="100330"/>
                </a:lnTo>
                <a:lnTo>
                  <a:pt x="350494" y="130810"/>
                </a:lnTo>
                <a:lnTo>
                  <a:pt x="340596" y="140970"/>
                </a:lnTo>
                <a:lnTo>
                  <a:pt x="332645" y="148590"/>
                </a:lnTo>
                <a:lnTo>
                  <a:pt x="316966" y="163830"/>
                </a:lnTo>
                <a:lnTo>
                  <a:pt x="305718" y="176530"/>
                </a:lnTo>
                <a:lnTo>
                  <a:pt x="302472" y="180340"/>
                </a:lnTo>
                <a:lnTo>
                  <a:pt x="279594" y="223520"/>
                </a:lnTo>
                <a:lnTo>
                  <a:pt x="272787" y="237490"/>
                </a:lnTo>
                <a:lnTo>
                  <a:pt x="268952" y="245110"/>
                </a:lnTo>
                <a:lnTo>
                  <a:pt x="249340" y="280670"/>
                </a:lnTo>
                <a:lnTo>
                  <a:pt x="238474" y="290830"/>
                </a:lnTo>
                <a:lnTo>
                  <a:pt x="236013" y="293370"/>
                </a:lnTo>
                <a:lnTo>
                  <a:pt x="233385" y="294640"/>
                </a:lnTo>
                <a:lnTo>
                  <a:pt x="213139" y="311150"/>
                </a:lnTo>
                <a:lnTo>
                  <a:pt x="159995" y="353060"/>
                </a:lnTo>
                <a:lnTo>
                  <a:pt x="153474" y="358140"/>
                </a:lnTo>
                <a:lnTo>
                  <a:pt x="147763" y="365760"/>
                </a:lnTo>
                <a:lnTo>
                  <a:pt x="142907" y="372110"/>
                </a:lnTo>
                <a:lnTo>
                  <a:pt x="138948" y="381000"/>
                </a:lnTo>
                <a:lnTo>
                  <a:pt x="130670" y="400050"/>
                </a:lnTo>
                <a:lnTo>
                  <a:pt x="121036" y="417830"/>
                </a:lnTo>
                <a:lnTo>
                  <a:pt x="110278" y="434340"/>
                </a:lnTo>
                <a:lnTo>
                  <a:pt x="98625" y="450850"/>
                </a:lnTo>
                <a:lnTo>
                  <a:pt x="93892" y="457200"/>
                </a:lnTo>
                <a:lnTo>
                  <a:pt x="90667" y="464820"/>
                </a:lnTo>
                <a:lnTo>
                  <a:pt x="88939" y="474980"/>
                </a:lnTo>
                <a:lnTo>
                  <a:pt x="88939" y="650240"/>
                </a:lnTo>
                <a:lnTo>
                  <a:pt x="653111" y="650240"/>
                </a:lnTo>
                <a:lnTo>
                  <a:pt x="653111" y="505460"/>
                </a:lnTo>
                <a:lnTo>
                  <a:pt x="445714" y="505460"/>
                </a:lnTo>
                <a:lnTo>
                  <a:pt x="435226" y="504190"/>
                </a:lnTo>
                <a:lnTo>
                  <a:pt x="426036" y="499110"/>
                </a:lnTo>
                <a:lnTo>
                  <a:pt x="422397" y="495300"/>
                </a:lnTo>
                <a:lnTo>
                  <a:pt x="142582" y="495300"/>
                </a:lnTo>
                <a:lnTo>
                  <a:pt x="137472" y="494030"/>
                </a:lnTo>
                <a:lnTo>
                  <a:pt x="129681" y="486410"/>
                </a:lnTo>
                <a:lnTo>
                  <a:pt x="127671" y="483870"/>
                </a:lnTo>
                <a:lnTo>
                  <a:pt x="126226" y="477520"/>
                </a:lnTo>
                <a:lnTo>
                  <a:pt x="126289" y="474980"/>
                </a:lnTo>
                <a:lnTo>
                  <a:pt x="125912" y="471170"/>
                </a:lnTo>
                <a:lnTo>
                  <a:pt x="127430" y="468630"/>
                </a:lnTo>
                <a:lnTo>
                  <a:pt x="132467" y="458470"/>
                </a:lnTo>
                <a:lnTo>
                  <a:pt x="135985" y="453390"/>
                </a:lnTo>
                <a:lnTo>
                  <a:pt x="151932" y="425450"/>
                </a:lnTo>
                <a:lnTo>
                  <a:pt x="171900" y="389890"/>
                </a:lnTo>
                <a:lnTo>
                  <a:pt x="173994" y="386080"/>
                </a:lnTo>
                <a:lnTo>
                  <a:pt x="180413" y="377190"/>
                </a:lnTo>
                <a:lnTo>
                  <a:pt x="185491" y="373380"/>
                </a:lnTo>
                <a:lnTo>
                  <a:pt x="199445" y="361950"/>
                </a:lnTo>
                <a:lnTo>
                  <a:pt x="263279" y="312420"/>
                </a:lnTo>
                <a:lnTo>
                  <a:pt x="269650" y="307340"/>
                </a:lnTo>
                <a:lnTo>
                  <a:pt x="279782" y="299720"/>
                </a:lnTo>
                <a:lnTo>
                  <a:pt x="282839" y="295910"/>
                </a:lnTo>
                <a:lnTo>
                  <a:pt x="285080" y="292100"/>
                </a:lnTo>
                <a:lnTo>
                  <a:pt x="289846" y="281940"/>
                </a:lnTo>
                <a:lnTo>
                  <a:pt x="294468" y="273050"/>
                </a:lnTo>
                <a:lnTo>
                  <a:pt x="303550" y="254000"/>
                </a:lnTo>
                <a:lnTo>
                  <a:pt x="327267" y="205740"/>
                </a:lnTo>
                <a:lnTo>
                  <a:pt x="328911" y="201930"/>
                </a:lnTo>
                <a:lnTo>
                  <a:pt x="332335" y="195580"/>
                </a:lnTo>
                <a:lnTo>
                  <a:pt x="334618" y="191770"/>
                </a:lnTo>
                <a:lnTo>
                  <a:pt x="339549" y="186690"/>
                </a:lnTo>
                <a:lnTo>
                  <a:pt x="342083" y="184150"/>
                </a:lnTo>
                <a:lnTo>
                  <a:pt x="350355" y="175260"/>
                </a:lnTo>
                <a:lnTo>
                  <a:pt x="356167" y="168910"/>
                </a:lnTo>
                <a:lnTo>
                  <a:pt x="383988" y="139700"/>
                </a:lnTo>
                <a:lnTo>
                  <a:pt x="385045" y="138430"/>
                </a:lnTo>
                <a:lnTo>
                  <a:pt x="389872" y="134620"/>
                </a:lnTo>
                <a:lnTo>
                  <a:pt x="441897" y="134620"/>
                </a:lnTo>
                <a:lnTo>
                  <a:pt x="435239" y="128270"/>
                </a:lnTo>
                <a:lnTo>
                  <a:pt x="424561" y="116840"/>
                </a:lnTo>
                <a:lnTo>
                  <a:pt x="413858" y="106680"/>
                </a:lnTo>
                <a:lnTo>
                  <a:pt x="398124" y="90170"/>
                </a:lnTo>
                <a:close/>
              </a:path>
              <a:path w="740410" h="736600">
                <a:moveTo>
                  <a:pt x="518392" y="494030"/>
                </a:moveTo>
                <a:lnTo>
                  <a:pt x="511209" y="495300"/>
                </a:lnTo>
                <a:lnTo>
                  <a:pt x="506372" y="495300"/>
                </a:lnTo>
                <a:lnTo>
                  <a:pt x="501576" y="496570"/>
                </a:lnTo>
                <a:lnTo>
                  <a:pt x="474504" y="500380"/>
                </a:lnTo>
                <a:lnTo>
                  <a:pt x="463629" y="502920"/>
                </a:lnTo>
                <a:lnTo>
                  <a:pt x="458949" y="502920"/>
                </a:lnTo>
                <a:lnTo>
                  <a:pt x="452216" y="504190"/>
                </a:lnTo>
                <a:lnTo>
                  <a:pt x="448970" y="505460"/>
                </a:lnTo>
                <a:lnTo>
                  <a:pt x="586296" y="505460"/>
                </a:lnTo>
                <a:lnTo>
                  <a:pt x="582526" y="504190"/>
                </a:lnTo>
                <a:lnTo>
                  <a:pt x="571092" y="502920"/>
                </a:lnTo>
                <a:lnTo>
                  <a:pt x="563448" y="501650"/>
                </a:lnTo>
                <a:lnTo>
                  <a:pt x="544203" y="497840"/>
                </a:lnTo>
                <a:lnTo>
                  <a:pt x="532936" y="496570"/>
                </a:lnTo>
                <a:lnTo>
                  <a:pt x="527470" y="495300"/>
                </a:lnTo>
                <a:lnTo>
                  <a:pt x="518392" y="494030"/>
                </a:lnTo>
                <a:close/>
              </a:path>
              <a:path w="740410" h="736600">
                <a:moveTo>
                  <a:pt x="441897" y="134620"/>
                </a:moveTo>
                <a:lnTo>
                  <a:pt x="395223" y="134620"/>
                </a:lnTo>
                <a:lnTo>
                  <a:pt x="399862" y="140970"/>
                </a:lnTo>
                <a:lnTo>
                  <a:pt x="399767" y="143510"/>
                </a:lnTo>
                <a:lnTo>
                  <a:pt x="398930" y="151130"/>
                </a:lnTo>
                <a:lnTo>
                  <a:pt x="398134" y="156210"/>
                </a:lnTo>
                <a:lnTo>
                  <a:pt x="397171" y="163830"/>
                </a:lnTo>
                <a:lnTo>
                  <a:pt x="397024" y="166370"/>
                </a:lnTo>
                <a:lnTo>
                  <a:pt x="395862" y="171450"/>
                </a:lnTo>
                <a:lnTo>
                  <a:pt x="395705" y="173990"/>
                </a:lnTo>
                <a:lnTo>
                  <a:pt x="395558" y="177800"/>
                </a:lnTo>
                <a:lnTo>
                  <a:pt x="395370" y="180340"/>
                </a:lnTo>
                <a:lnTo>
                  <a:pt x="394637" y="184150"/>
                </a:lnTo>
                <a:lnTo>
                  <a:pt x="394448" y="186690"/>
                </a:lnTo>
                <a:lnTo>
                  <a:pt x="395045" y="193040"/>
                </a:lnTo>
                <a:lnTo>
                  <a:pt x="396888" y="195580"/>
                </a:lnTo>
                <a:lnTo>
                  <a:pt x="405566" y="199390"/>
                </a:lnTo>
                <a:lnTo>
                  <a:pt x="425704" y="210820"/>
                </a:lnTo>
                <a:lnTo>
                  <a:pt x="430855" y="214630"/>
                </a:lnTo>
                <a:lnTo>
                  <a:pt x="433002" y="218440"/>
                </a:lnTo>
                <a:lnTo>
                  <a:pt x="433149" y="226060"/>
                </a:lnTo>
                <a:lnTo>
                  <a:pt x="432217" y="229870"/>
                </a:lnTo>
                <a:lnTo>
                  <a:pt x="431536" y="238760"/>
                </a:lnTo>
                <a:lnTo>
                  <a:pt x="430960" y="242570"/>
                </a:lnTo>
                <a:lnTo>
                  <a:pt x="430227" y="248920"/>
                </a:lnTo>
                <a:lnTo>
                  <a:pt x="429630" y="252730"/>
                </a:lnTo>
                <a:lnTo>
                  <a:pt x="427924" y="259080"/>
                </a:lnTo>
                <a:lnTo>
                  <a:pt x="425966" y="262890"/>
                </a:lnTo>
                <a:lnTo>
                  <a:pt x="399537" y="280670"/>
                </a:lnTo>
                <a:lnTo>
                  <a:pt x="395560" y="285750"/>
                </a:lnTo>
                <a:lnTo>
                  <a:pt x="394612" y="292100"/>
                </a:lnTo>
                <a:lnTo>
                  <a:pt x="396838" y="297180"/>
                </a:lnTo>
                <a:lnTo>
                  <a:pt x="402385" y="300990"/>
                </a:lnTo>
                <a:lnTo>
                  <a:pt x="403924" y="302260"/>
                </a:lnTo>
                <a:lnTo>
                  <a:pt x="444614" y="302260"/>
                </a:lnTo>
                <a:lnTo>
                  <a:pt x="450813" y="303530"/>
                </a:lnTo>
                <a:lnTo>
                  <a:pt x="465486" y="311150"/>
                </a:lnTo>
                <a:lnTo>
                  <a:pt x="474213" y="314960"/>
                </a:lnTo>
                <a:lnTo>
                  <a:pt x="482951" y="320040"/>
                </a:lnTo>
                <a:lnTo>
                  <a:pt x="498403" y="327660"/>
                </a:lnTo>
                <a:lnTo>
                  <a:pt x="505188" y="330200"/>
                </a:lnTo>
                <a:lnTo>
                  <a:pt x="515146" y="335280"/>
                </a:lnTo>
                <a:lnTo>
                  <a:pt x="517869" y="337820"/>
                </a:lnTo>
                <a:lnTo>
                  <a:pt x="520581" y="344170"/>
                </a:lnTo>
                <a:lnTo>
                  <a:pt x="520821" y="346710"/>
                </a:lnTo>
                <a:lnTo>
                  <a:pt x="519512" y="353060"/>
                </a:lnTo>
                <a:lnTo>
                  <a:pt x="519230" y="356870"/>
                </a:lnTo>
                <a:lnTo>
                  <a:pt x="518528" y="359410"/>
                </a:lnTo>
                <a:lnTo>
                  <a:pt x="518481" y="369570"/>
                </a:lnTo>
                <a:lnTo>
                  <a:pt x="521883" y="378460"/>
                </a:lnTo>
                <a:lnTo>
                  <a:pt x="528392" y="386080"/>
                </a:lnTo>
                <a:lnTo>
                  <a:pt x="537669" y="391160"/>
                </a:lnTo>
                <a:lnTo>
                  <a:pt x="545775" y="393700"/>
                </a:lnTo>
                <a:lnTo>
                  <a:pt x="561280" y="398780"/>
                </a:lnTo>
                <a:lnTo>
                  <a:pt x="569427" y="401320"/>
                </a:lnTo>
                <a:lnTo>
                  <a:pt x="580202" y="403860"/>
                </a:lnTo>
                <a:lnTo>
                  <a:pt x="582442" y="405130"/>
                </a:lnTo>
                <a:lnTo>
                  <a:pt x="583709" y="406400"/>
                </a:lnTo>
                <a:lnTo>
                  <a:pt x="584369" y="406400"/>
                </a:lnTo>
                <a:lnTo>
                  <a:pt x="592937" y="411480"/>
                </a:lnTo>
                <a:lnTo>
                  <a:pt x="610321" y="450850"/>
                </a:lnTo>
                <a:lnTo>
                  <a:pt x="611049" y="471170"/>
                </a:lnTo>
                <a:lnTo>
                  <a:pt x="610620" y="478790"/>
                </a:lnTo>
                <a:lnTo>
                  <a:pt x="609562" y="485140"/>
                </a:lnTo>
                <a:lnTo>
                  <a:pt x="609426" y="486410"/>
                </a:lnTo>
                <a:lnTo>
                  <a:pt x="607235" y="494030"/>
                </a:lnTo>
                <a:lnTo>
                  <a:pt x="603060" y="499110"/>
                </a:lnTo>
                <a:lnTo>
                  <a:pt x="597313" y="502920"/>
                </a:lnTo>
                <a:lnTo>
                  <a:pt x="590411" y="505460"/>
                </a:lnTo>
                <a:lnTo>
                  <a:pt x="653111" y="505460"/>
                </a:lnTo>
                <a:lnTo>
                  <a:pt x="653111" y="448310"/>
                </a:lnTo>
                <a:lnTo>
                  <a:pt x="652273" y="443230"/>
                </a:lnTo>
                <a:lnTo>
                  <a:pt x="651508" y="436880"/>
                </a:lnTo>
                <a:lnTo>
                  <a:pt x="650279" y="430530"/>
                </a:lnTo>
                <a:lnTo>
                  <a:pt x="648511" y="424180"/>
                </a:lnTo>
                <a:lnTo>
                  <a:pt x="646425" y="419100"/>
                </a:lnTo>
                <a:lnTo>
                  <a:pt x="642912" y="408940"/>
                </a:lnTo>
                <a:lnTo>
                  <a:pt x="640943" y="405130"/>
                </a:lnTo>
                <a:lnTo>
                  <a:pt x="635917" y="397510"/>
                </a:lnTo>
                <a:lnTo>
                  <a:pt x="632190" y="392430"/>
                </a:lnTo>
                <a:lnTo>
                  <a:pt x="597450" y="358140"/>
                </a:lnTo>
                <a:lnTo>
                  <a:pt x="592696" y="353060"/>
                </a:lnTo>
                <a:lnTo>
                  <a:pt x="588354" y="346710"/>
                </a:lnTo>
                <a:lnTo>
                  <a:pt x="584442" y="340360"/>
                </a:lnTo>
                <a:lnTo>
                  <a:pt x="535240" y="254000"/>
                </a:lnTo>
                <a:lnTo>
                  <a:pt x="527083" y="240030"/>
                </a:lnTo>
                <a:lnTo>
                  <a:pt x="522702" y="232410"/>
                </a:lnTo>
                <a:lnTo>
                  <a:pt x="518287" y="224790"/>
                </a:lnTo>
                <a:lnTo>
                  <a:pt x="513975" y="217170"/>
                </a:lnTo>
                <a:lnTo>
                  <a:pt x="492644" y="186690"/>
                </a:lnTo>
                <a:lnTo>
                  <a:pt x="480910" y="173990"/>
                </a:lnTo>
                <a:lnTo>
                  <a:pt x="457579" y="149860"/>
                </a:lnTo>
                <a:lnTo>
                  <a:pt x="445892" y="138430"/>
                </a:lnTo>
                <a:lnTo>
                  <a:pt x="441897" y="134620"/>
                </a:lnTo>
                <a:close/>
              </a:path>
              <a:path w="740410" h="736600">
                <a:moveTo>
                  <a:pt x="285237" y="419100"/>
                </a:moveTo>
                <a:lnTo>
                  <a:pt x="282829" y="419100"/>
                </a:lnTo>
                <a:lnTo>
                  <a:pt x="277269" y="421640"/>
                </a:lnTo>
                <a:lnTo>
                  <a:pt x="274651" y="422910"/>
                </a:lnTo>
                <a:lnTo>
                  <a:pt x="264267" y="429260"/>
                </a:lnTo>
                <a:lnTo>
                  <a:pt x="155283" y="491490"/>
                </a:lnTo>
                <a:lnTo>
                  <a:pt x="152110" y="494030"/>
                </a:lnTo>
                <a:lnTo>
                  <a:pt x="142582" y="495300"/>
                </a:lnTo>
                <a:lnTo>
                  <a:pt x="422397" y="495300"/>
                </a:lnTo>
                <a:lnTo>
                  <a:pt x="418759" y="491490"/>
                </a:lnTo>
                <a:lnTo>
                  <a:pt x="414008" y="481330"/>
                </a:lnTo>
                <a:lnTo>
                  <a:pt x="411983" y="474980"/>
                </a:lnTo>
                <a:lnTo>
                  <a:pt x="405305" y="453390"/>
                </a:lnTo>
                <a:lnTo>
                  <a:pt x="282148" y="453390"/>
                </a:lnTo>
                <a:lnTo>
                  <a:pt x="278682" y="448310"/>
                </a:lnTo>
                <a:lnTo>
                  <a:pt x="279101" y="447040"/>
                </a:lnTo>
                <a:lnTo>
                  <a:pt x="287938" y="431800"/>
                </a:lnTo>
                <a:lnTo>
                  <a:pt x="288724" y="430530"/>
                </a:lnTo>
                <a:lnTo>
                  <a:pt x="290012" y="425450"/>
                </a:lnTo>
                <a:lnTo>
                  <a:pt x="289373" y="422910"/>
                </a:lnTo>
                <a:lnTo>
                  <a:pt x="285237" y="419100"/>
                </a:lnTo>
                <a:close/>
              </a:path>
              <a:path w="740410" h="736600">
                <a:moveTo>
                  <a:pt x="375108" y="392430"/>
                </a:moveTo>
                <a:lnTo>
                  <a:pt x="371203" y="393700"/>
                </a:lnTo>
                <a:lnTo>
                  <a:pt x="360753" y="401320"/>
                </a:lnTo>
                <a:lnTo>
                  <a:pt x="353894" y="406400"/>
                </a:lnTo>
                <a:lnTo>
                  <a:pt x="340897" y="415290"/>
                </a:lnTo>
                <a:lnTo>
                  <a:pt x="328750" y="422910"/>
                </a:lnTo>
                <a:lnTo>
                  <a:pt x="322702" y="427990"/>
                </a:lnTo>
                <a:lnTo>
                  <a:pt x="315569" y="431800"/>
                </a:lnTo>
                <a:lnTo>
                  <a:pt x="292305" y="448310"/>
                </a:lnTo>
                <a:lnTo>
                  <a:pt x="290368" y="449580"/>
                </a:lnTo>
                <a:lnTo>
                  <a:pt x="285750" y="453390"/>
                </a:lnTo>
                <a:lnTo>
                  <a:pt x="405305" y="453390"/>
                </a:lnTo>
                <a:lnTo>
                  <a:pt x="394107" y="417830"/>
                </a:lnTo>
                <a:lnTo>
                  <a:pt x="388490" y="398780"/>
                </a:lnTo>
                <a:lnTo>
                  <a:pt x="385318" y="394970"/>
                </a:lnTo>
                <a:lnTo>
                  <a:pt x="375108" y="392430"/>
                </a:lnTo>
                <a:close/>
              </a:path>
            </a:pathLst>
          </a:custGeom>
          <a:solidFill>
            <a:schemeClr val="bg1"/>
          </a:solidFill>
        </p:spPr>
        <p:txBody>
          <a:bodyPr wrap="square" lIns="0" tIns="0" rIns="0" bIns="0" rtlCol="0"/>
          <a:lstStyle/>
          <a:p>
            <a:endParaRPr>
              <a:solidFill>
                <a:schemeClr val="bg1"/>
              </a:solidFill>
            </a:endParaRPr>
          </a:p>
        </p:txBody>
      </p:sp>
      <p:sp>
        <p:nvSpPr>
          <p:cNvPr id="6" name="object 9">
            <a:extLst>
              <a:ext uri="{FF2B5EF4-FFF2-40B4-BE49-F238E27FC236}">
                <a16:creationId xmlns:a16="http://schemas.microsoft.com/office/drawing/2014/main" id="{328B8094-D769-72C7-0B7C-5702A89F8514}"/>
              </a:ext>
            </a:extLst>
          </p:cNvPr>
          <p:cNvSpPr txBox="1">
            <a:spLocks/>
          </p:cNvSpPr>
          <p:nvPr/>
        </p:nvSpPr>
        <p:spPr>
          <a:xfrm>
            <a:off x="3585813" y="2327153"/>
            <a:ext cx="3113438" cy="728061"/>
          </a:xfrm>
          <a:prstGeom prst="rect">
            <a:avLst/>
          </a:prstGeom>
          <a:solidFill>
            <a:schemeClr val="bg1"/>
          </a:solidFill>
        </p:spPr>
        <p:txBody>
          <a:bodyPr vert="horz" wrap="square" lIns="0" tIns="108000" rIns="0" bIns="72000" rtlCol="0" anchor="ctr">
            <a:spAutoFit/>
          </a:bodyPr>
          <a:lstStyle>
            <a:lvl1pPr>
              <a:defRPr>
                <a:latin typeface="+mj-lt"/>
                <a:ea typeface="+mj-ea"/>
                <a:cs typeface="+mj-cs"/>
              </a:defRPr>
            </a:lvl1pPr>
          </a:lstStyle>
          <a:p>
            <a:pPr marL="254000">
              <a:spcBef>
                <a:spcPts val="240"/>
              </a:spcBef>
            </a:pPr>
            <a:r>
              <a:rPr lang="en-ZA" sz="3550" dirty="0">
                <a:solidFill>
                  <a:srgbClr val="51315E"/>
                </a:solidFill>
                <a:latin typeface="NotoSans-Black"/>
                <a:cs typeface="NotoSans-Black"/>
              </a:rPr>
              <a:t>ERIN MEYER</a:t>
            </a:r>
          </a:p>
        </p:txBody>
      </p:sp>
      <p:sp>
        <p:nvSpPr>
          <p:cNvPr id="7" name="object 11">
            <a:extLst>
              <a:ext uri="{FF2B5EF4-FFF2-40B4-BE49-F238E27FC236}">
                <a16:creationId xmlns:a16="http://schemas.microsoft.com/office/drawing/2014/main" id="{5518876A-E161-DEDB-A9BE-2F44B74BCDF3}"/>
              </a:ext>
            </a:extLst>
          </p:cNvPr>
          <p:cNvSpPr txBox="1"/>
          <p:nvPr/>
        </p:nvSpPr>
        <p:spPr>
          <a:xfrm>
            <a:off x="8172669" y="2507628"/>
            <a:ext cx="9877588" cy="795089"/>
          </a:xfrm>
          <a:prstGeom prst="rect">
            <a:avLst/>
          </a:prstGeom>
        </p:spPr>
        <p:txBody>
          <a:bodyPr vert="horz" wrap="square" lIns="0" tIns="12700" rIns="0" bIns="0" rtlCol="0">
            <a:spAutoFit/>
          </a:bodyPr>
          <a:lstStyle/>
          <a:p>
            <a:pPr marL="12700" algn="r">
              <a:lnSpc>
                <a:spcPct val="100000"/>
              </a:lnSpc>
              <a:spcBef>
                <a:spcPts val="100"/>
              </a:spcBef>
            </a:pPr>
            <a:r>
              <a:rPr lang="en-ZA" sz="2500" b="1" dirty="0">
                <a:solidFill>
                  <a:schemeClr val="bg1"/>
                </a:solidFill>
                <a:latin typeface="NotoSans-Black"/>
                <a:cs typeface="NotoSans-Black"/>
              </a:rPr>
              <a:t>FOSTERING A CULTURE OF REINVENTION</a:t>
            </a:r>
          </a:p>
          <a:p>
            <a:pPr marL="12700" algn="r">
              <a:lnSpc>
                <a:spcPct val="100000"/>
              </a:lnSpc>
              <a:spcBef>
                <a:spcPts val="100"/>
              </a:spcBef>
            </a:pPr>
            <a:endParaRPr lang="en-ZA" sz="2500" b="1" dirty="0">
              <a:solidFill>
                <a:schemeClr val="bg1"/>
              </a:solidFill>
              <a:latin typeface="NotoSans-Black"/>
              <a:cs typeface="NotoSans-Black"/>
            </a:endParaRPr>
          </a:p>
        </p:txBody>
      </p:sp>
      <p:sp>
        <p:nvSpPr>
          <p:cNvPr id="10" name="object 23">
            <a:extLst>
              <a:ext uri="{FF2B5EF4-FFF2-40B4-BE49-F238E27FC236}">
                <a16:creationId xmlns:a16="http://schemas.microsoft.com/office/drawing/2014/main" id="{1406D70C-8D7A-2B12-6BCB-BDFB8C39ED44}"/>
              </a:ext>
            </a:extLst>
          </p:cNvPr>
          <p:cNvSpPr txBox="1"/>
          <p:nvPr/>
        </p:nvSpPr>
        <p:spPr>
          <a:xfrm>
            <a:off x="3256915" y="4922715"/>
            <a:ext cx="13590270" cy="2671565"/>
          </a:xfrm>
          <a:prstGeom prst="rect">
            <a:avLst/>
          </a:prstGeom>
        </p:spPr>
        <p:txBody>
          <a:bodyPr vert="horz" wrap="square" lIns="0" tIns="0" rIns="0" bIns="0" rtlCol="0">
            <a:spAutoFit/>
          </a:bodyPr>
          <a:lstStyle/>
          <a:p>
            <a:pPr marL="12700">
              <a:lnSpc>
                <a:spcPct val="150000"/>
              </a:lnSpc>
            </a:pPr>
            <a:r>
              <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How has the current level of control within your organization impacted the performance of its teams?</a:t>
            </a:r>
          </a:p>
          <a:p>
            <a:pPr marL="12700">
              <a:lnSpc>
                <a:spcPct val="150000"/>
              </a:lnSpc>
            </a:pPr>
            <a:endParaRPr lang="en-ZA"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6865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3275</TotalTime>
  <Words>1209</Words>
  <Application>Microsoft Macintosh PowerPoint</Application>
  <PresentationFormat>Custom</PresentationFormat>
  <Paragraphs>199</Paragraphs>
  <Slides>43</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Calibri</vt:lpstr>
      <vt:lpstr>Noto Sans Black</vt:lpstr>
      <vt:lpstr>NotoSans-Black</vt:lpstr>
      <vt:lpstr>Open Sans</vt:lpstr>
      <vt:lpstr>Open Sans Condensed Condensed</vt:lpstr>
      <vt:lpstr>OpenSans-ExtraBoldItalic</vt:lpstr>
      <vt:lpstr>OpenSansCondensed-BoldItalic</vt:lpstr>
      <vt:lpstr>OpenSansCondensed-ExtraBoldItalic</vt:lpstr>
      <vt:lpstr>OpenSansCondensed-Medium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Josh Campbell</cp:lastModifiedBy>
  <cp:revision>10</cp:revision>
  <dcterms:created xsi:type="dcterms:W3CDTF">2023-09-10T19:26:15Z</dcterms:created>
  <dcterms:modified xsi:type="dcterms:W3CDTF">2023-10-12T11:24:02Z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2023-09-10T00:00:00Z</vt:filetime>
  </property>
  <property fmtid="{D5CDD505-2E9C-101B-9397-08002B2CF9AE}" pid="3" name="Creator">
    <vt:lpwstr>Adobe InDesign 18.5 (Macintosh)</vt:lpwstr>
  </property>
  <property fmtid="{D5CDD505-2E9C-101B-9397-08002B2CF9AE}" pid="4" name="LastSaved">
    <vt:filetime>2023-09-10T00:00:00Z</vt:filetime>
  </property>
  <property fmtid="{D5CDD505-2E9C-101B-9397-08002B2CF9AE}" pid="5" name="Producer">
    <vt:lpwstr>Adobe PDF Library 17.0</vt:lpwstr>
  </property>
</Properties>
</file>